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86" r:id="rId2"/>
    <p:sldId id="285" r:id="rId3"/>
    <p:sldId id="256" r:id="rId4"/>
    <p:sldId id="287" r:id="rId5"/>
    <p:sldId id="288" r:id="rId6"/>
    <p:sldId id="289" r:id="rId7"/>
    <p:sldId id="290" r:id="rId8"/>
    <p:sldId id="291" r:id="rId9"/>
    <p:sldId id="292" r:id="rId10"/>
    <p:sldId id="302" r:id="rId11"/>
    <p:sldId id="293" r:id="rId12"/>
    <p:sldId id="294" r:id="rId13"/>
    <p:sldId id="295" r:id="rId14"/>
    <p:sldId id="296" r:id="rId15"/>
    <p:sldId id="297" r:id="rId16"/>
    <p:sldId id="298" r:id="rId17"/>
    <p:sldId id="299" r:id="rId18"/>
    <p:sldId id="300" r:id="rId19"/>
    <p:sldId id="301" r:id="rId20"/>
    <p:sldId id="305" r:id="rId21"/>
    <p:sldId id="303"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19"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29.11.2021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pPr/>
              <a:t>29.11.2021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логотипы к 30 летию\лого_каз_30_лет_РК_rgb.png"/>
          <p:cNvPicPr>
            <a:picLocks noChangeAspect="1" noChangeArrowheads="1"/>
          </p:cNvPicPr>
          <p:nvPr/>
        </p:nvPicPr>
        <p:blipFill>
          <a:blip r:embed="rId2" cstate="print">
            <a:lum bright="-30000" contrast="40000"/>
          </a:blip>
          <a:srcRect/>
          <a:stretch>
            <a:fillRect/>
          </a:stretch>
        </p:blipFill>
        <p:spPr bwMode="auto">
          <a:xfrm>
            <a:off x="395536" y="404664"/>
            <a:ext cx="1872208" cy="2232248"/>
          </a:xfrm>
          <a:prstGeom prst="rect">
            <a:avLst/>
          </a:prstGeom>
          <a:noFill/>
        </p:spPr>
      </p:pic>
      <p:pic>
        <p:nvPicPr>
          <p:cNvPr id="6" name="Рисунок 5" descr="efdf01c5ca17a605458c32d8aa42c004.png"/>
          <p:cNvPicPr>
            <a:picLocks noChangeAspect="1"/>
          </p:cNvPicPr>
          <p:nvPr/>
        </p:nvPicPr>
        <p:blipFill>
          <a:blip r:embed="rId3" cstate="print">
            <a:lum bright="20000" contrast="40000"/>
          </a:blip>
          <a:stretch>
            <a:fillRect/>
          </a:stretch>
        </p:blipFill>
        <p:spPr>
          <a:xfrm>
            <a:off x="2987824" y="404664"/>
            <a:ext cx="3147261" cy="1783753"/>
          </a:xfrm>
          <a:prstGeom prst="rect">
            <a:avLst/>
          </a:prstGeom>
        </p:spPr>
      </p:pic>
      <p:pic>
        <p:nvPicPr>
          <p:cNvPr id="7" name="Picture 2" descr="C:\Users\user\Desktop\эмблема.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60648"/>
            <a:ext cx="2143140" cy="195976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79512" y="3212976"/>
            <a:ext cx="8964488" cy="1569660"/>
          </a:xfrm>
          <a:prstGeom prst="rect">
            <a:avLst/>
          </a:prstGeom>
          <a:noFill/>
        </p:spPr>
        <p:txBody>
          <a:bodyPr wrap="square" rtlCol="0">
            <a:spAutoFit/>
          </a:bodyPr>
          <a:lstStyle/>
          <a:p>
            <a:r>
              <a:rPr lang="ru-RU" sz="2800" i="1" dirty="0" err="1" smtClean="0">
                <a:solidFill>
                  <a:schemeClr val="tx2">
                    <a:lumMod val="75000"/>
                  </a:schemeClr>
                </a:solidFill>
                <a:latin typeface="Times New Roman" pitchFamily="18" charset="0"/>
                <a:cs typeface="Times New Roman" pitchFamily="18" charset="0"/>
              </a:rPr>
              <a:t>Онлайн</a:t>
            </a:r>
            <a:r>
              <a:rPr lang="ru-RU" sz="2800" i="1" dirty="0" smtClean="0">
                <a:solidFill>
                  <a:schemeClr val="tx2">
                    <a:lumMod val="75000"/>
                  </a:schemeClr>
                </a:solidFill>
                <a:latin typeface="Times New Roman" pitchFamily="18" charset="0"/>
                <a:cs typeface="Times New Roman" pitchFamily="18" charset="0"/>
              </a:rPr>
              <a:t> </a:t>
            </a:r>
            <a:r>
              <a:rPr lang="kk-KZ" sz="2800" i="1" dirty="0" smtClean="0">
                <a:solidFill>
                  <a:schemeClr val="tx2">
                    <a:lumMod val="75000"/>
                  </a:schemeClr>
                </a:solidFill>
                <a:latin typeface="Times New Roman" pitchFamily="18" charset="0"/>
                <a:cs typeface="Times New Roman" pitchFamily="18" charset="0"/>
              </a:rPr>
              <a:t>сабақ-дәріс</a:t>
            </a:r>
            <a:r>
              <a:rPr lang="ru-RU" sz="2800" i="1" dirty="0" smtClean="0">
                <a:solidFill>
                  <a:schemeClr val="tx2">
                    <a:lumMod val="75000"/>
                  </a:schemeClr>
                </a:solidFill>
                <a:latin typeface="Times New Roman" pitchFamily="18" charset="0"/>
                <a:cs typeface="Times New Roman" pitchFamily="18" charset="0"/>
              </a:rPr>
              <a:t>: </a:t>
            </a:r>
            <a:r>
              <a:rPr lang="ru-RU" sz="3200" b="1" i="1" dirty="0" smtClean="0">
                <a:solidFill>
                  <a:schemeClr val="tx2">
                    <a:lumMod val="75000"/>
                  </a:schemeClr>
                </a:solidFill>
                <a:latin typeface="Times New Roman" pitchFamily="18" charset="0"/>
                <a:cs typeface="Times New Roman" pitchFamily="18" charset="0"/>
              </a:rPr>
              <a:t>«</a:t>
            </a:r>
            <a:r>
              <a:rPr lang="kk-KZ" sz="3200" b="1" i="1" dirty="0" smtClean="0">
                <a:solidFill>
                  <a:schemeClr val="tx2">
                    <a:lumMod val="75000"/>
                  </a:schemeClr>
                </a:solidFill>
                <a:latin typeface="Times New Roman" pitchFamily="18" charset="0"/>
                <a:cs typeface="Times New Roman" pitchFamily="18" charset="0"/>
              </a:rPr>
              <a:t>Таңдалған жолға адалдық</a:t>
            </a:r>
            <a:r>
              <a:rPr lang="ru-RU" sz="3200" b="1" i="1" dirty="0" smtClean="0">
                <a:solidFill>
                  <a:schemeClr val="tx2">
                    <a:lumMod val="75000"/>
                  </a:schemeClr>
                </a:solidFill>
                <a:latin typeface="Times New Roman" pitchFamily="18" charset="0"/>
                <a:cs typeface="Times New Roman" pitchFamily="18" charset="0"/>
              </a:rPr>
              <a:t>»</a:t>
            </a:r>
          </a:p>
          <a:p>
            <a:pPr algn="ctr"/>
            <a:endParaRPr lang="ru-RU" sz="3200" b="1" i="1" dirty="0" smtClean="0">
              <a:solidFill>
                <a:schemeClr val="tx2">
                  <a:lumMod val="75000"/>
                </a:schemeClr>
              </a:solidFill>
              <a:latin typeface="Times New Roman" pitchFamily="18" charset="0"/>
              <a:cs typeface="Times New Roman" pitchFamily="18" charset="0"/>
            </a:endParaRPr>
          </a:p>
          <a:p>
            <a:r>
              <a:rPr lang="ru-RU" sz="2800" i="1" dirty="0" err="1" smtClean="0">
                <a:solidFill>
                  <a:schemeClr val="tx2">
                    <a:lumMod val="75000"/>
                  </a:schemeClr>
                </a:solidFill>
                <a:latin typeface="Times New Roman" pitchFamily="18" charset="0"/>
                <a:cs typeface="Times New Roman" pitchFamily="18" charset="0"/>
              </a:rPr>
              <a:t>Онлайн</a:t>
            </a:r>
            <a:r>
              <a:rPr lang="ru-RU" sz="2800" i="1" dirty="0" smtClean="0">
                <a:solidFill>
                  <a:schemeClr val="tx2">
                    <a:lumMod val="75000"/>
                  </a:schemeClr>
                </a:solidFill>
                <a:latin typeface="Times New Roman" pitchFamily="18" charset="0"/>
                <a:cs typeface="Times New Roman" pitchFamily="18" charset="0"/>
              </a:rPr>
              <a:t> урок-лекция: </a:t>
            </a:r>
            <a:r>
              <a:rPr lang="ru-RU" sz="3200" b="1" i="1" dirty="0" smtClean="0">
                <a:solidFill>
                  <a:schemeClr val="tx2">
                    <a:lumMod val="75000"/>
                  </a:schemeClr>
                </a:solidFill>
                <a:latin typeface="Times New Roman" pitchFamily="18" charset="0"/>
                <a:cs typeface="Times New Roman" pitchFamily="18" charset="0"/>
              </a:rPr>
              <a:t>«Верность избранному пути»</a:t>
            </a:r>
            <a:endParaRPr lang="ru-RU" sz="3200" b="1" i="1" dirty="0">
              <a:solidFill>
                <a:schemeClr val="tx2">
                  <a:lumMod val="75000"/>
                </a:schemeClr>
              </a:solidFill>
              <a:latin typeface="Times New Roman" pitchFamily="18" charset="0"/>
              <a:cs typeface="Times New Roman" pitchFamily="18" charset="0"/>
            </a:endParaRPr>
          </a:p>
        </p:txBody>
      </p:sp>
      <p:sp>
        <p:nvSpPr>
          <p:cNvPr id="9" name="Прямоугольник 8"/>
          <p:cNvSpPr/>
          <p:nvPr/>
        </p:nvSpPr>
        <p:spPr>
          <a:xfrm>
            <a:off x="2555776" y="6211669"/>
            <a:ext cx="4572000" cy="646331"/>
          </a:xfrm>
          <a:prstGeom prst="rect">
            <a:avLst/>
          </a:prstGeom>
        </p:spPr>
        <p:txBody>
          <a:bodyPr>
            <a:spAutoFit/>
          </a:bodyPr>
          <a:lstStyle/>
          <a:p>
            <a:pPr algn="ctr"/>
            <a:r>
              <a:rPr lang="kk-KZ" b="1" i="1" dirty="0" smtClean="0">
                <a:solidFill>
                  <a:schemeClr val="tx2">
                    <a:lumMod val="75000"/>
                  </a:schemeClr>
                </a:solidFill>
                <a:latin typeface="Times New Roman" pitchFamily="18" charset="0"/>
                <a:cs typeface="Times New Roman" pitchFamily="18" charset="0"/>
              </a:rPr>
              <a:t>Көкшетау қаласының мемлекеттік архиві</a:t>
            </a:r>
          </a:p>
          <a:p>
            <a:pPr algn="ctr"/>
            <a:r>
              <a:rPr lang="kk-KZ" b="1" i="1" dirty="0" smtClean="0">
                <a:solidFill>
                  <a:schemeClr val="tx2">
                    <a:lumMod val="75000"/>
                  </a:schemeClr>
                </a:solidFill>
                <a:latin typeface="Times New Roman" pitchFamily="18" charset="0"/>
                <a:cs typeface="Times New Roman" pitchFamily="18" charset="0"/>
              </a:rPr>
              <a:t>2021 жыл</a:t>
            </a:r>
            <a:endParaRPr lang="ru-RU" b="1" i="1" dirty="0">
              <a:solidFill>
                <a:schemeClr val="tx2">
                  <a:lumMod val="75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User\Desktop\публикации ноября\30.11.2021 урок верность избранному пути\фото на роллап 30 лет Независ готовоДЭИ\11. ..jpg"/>
          <p:cNvPicPr>
            <a:picLocks noChangeAspect="1" noChangeArrowheads="1"/>
          </p:cNvPicPr>
          <p:nvPr/>
        </p:nvPicPr>
        <p:blipFill>
          <a:blip r:embed="rId2" cstate="print"/>
          <a:srcRect/>
          <a:stretch>
            <a:fillRect/>
          </a:stretch>
        </p:blipFill>
        <p:spPr bwMode="auto">
          <a:xfrm>
            <a:off x="755576" y="404664"/>
            <a:ext cx="7866995" cy="4783707"/>
          </a:xfrm>
          <a:prstGeom prst="rect">
            <a:avLst/>
          </a:prstGeom>
          <a:noFill/>
        </p:spPr>
      </p:pic>
      <p:sp>
        <p:nvSpPr>
          <p:cNvPr id="3" name="Прямоугольник 2"/>
          <p:cNvSpPr/>
          <p:nvPr/>
        </p:nvSpPr>
        <p:spPr>
          <a:xfrm>
            <a:off x="467544" y="5445224"/>
            <a:ext cx="8496944" cy="923330"/>
          </a:xfrm>
          <a:prstGeom prst="rect">
            <a:avLst/>
          </a:prstGeom>
        </p:spPr>
        <p:txBody>
          <a:bodyPr wrap="square">
            <a:spAutoFit/>
          </a:bodyPr>
          <a:lstStyle/>
          <a:p>
            <a:pPr algn="ctr"/>
            <a:r>
              <a:rPr lang="kk-KZ" b="1" i="1" dirty="0" smtClean="0">
                <a:solidFill>
                  <a:schemeClr val="tx2">
                    <a:lumMod val="75000"/>
                  </a:schemeClr>
                </a:solidFill>
                <a:latin typeface="Times New Roman" pitchFamily="18" charset="0"/>
                <a:cs typeface="Times New Roman" pitchFamily="18" charset="0"/>
              </a:rPr>
              <a:t>Н.Ә. Назарбаев «Көкшетау минералды сулары» АҚ-да, 2017 жыл.</a:t>
            </a:r>
          </a:p>
          <a:p>
            <a:pPr algn="ctr"/>
            <a:endParaRPr lang="ru-RU" b="1" i="1" dirty="0" smtClean="0">
              <a:solidFill>
                <a:schemeClr val="tx2">
                  <a:lumMod val="75000"/>
                </a:schemeClr>
              </a:solidFill>
              <a:latin typeface="Times New Roman" pitchFamily="18" charset="0"/>
              <a:cs typeface="Times New Roman" pitchFamily="18" charset="0"/>
            </a:endParaRPr>
          </a:p>
          <a:p>
            <a:pPr algn="ctr"/>
            <a:r>
              <a:rPr lang="ru-RU" b="1" i="1" dirty="0" smtClean="0">
                <a:solidFill>
                  <a:schemeClr val="tx2">
                    <a:lumMod val="75000"/>
                  </a:schemeClr>
                </a:solidFill>
                <a:latin typeface="Times New Roman" pitchFamily="18" charset="0"/>
                <a:cs typeface="Times New Roman" pitchFamily="18" charset="0"/>
              </a:rPr>
              <a:t>Н.А. Назарбаев на АО «</a:t>
            </a:r>
            <a:r>
              <a:rPr lang="ru-RU" b="1" i="1" dirty="0" err="1" smtClean="0">
                <a:solidFill>
                  <a:schemeClr val="tx2">
                    <a:lumMod val="75000"/>
                  </a:schemeClr>
                </a:solidFill>
                <a:latin typeface="Times New Roman" pitchFamily="18" charset="0"/>
                <a:cs typeface="Times New Roman" pitchFamily="18" charset="0"/>
              </a:rPr>
              <a:t>Кокшетауские</a:t>
            </a:r>
            <a:r>
              <a:rPr lang="ru-RU" b="1" i="1" dirty="0" smtClean="0">
                <a:solidFill>
                  <a:schemeClr val="tx2">
                    <a:lumMod val="75000"/>
                  </a:schemeClr>
                </a:solidFill>
                <a:latin typeface="Times New Roman" pitchFamily="18" charset="0"/>
                <a:cs typeface="Times New Roman" pitchFamily="18" charset="0"/>
              </a:rPr>
              <a:t> минеральные воды»,  2017 год.</a:t>
            </a:r>
            <a:endParaRPr lang="ru-RU" b="1" i="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5301208"/>
            <a:ext cx="8229600" cy="1285860"/>
          </a:xfrm>
        </p:spPr>
        <p:txBody>
          <a:bodyPr>
            <a:noAutofit/>
          </a:bodyPr>
          <a:lstStyle/>
          <a:p>
            <a:pPr algn="ctr">
              <a:buNone/>
            </a:pPr>
            <a:r>
              <a:rPr lang="kk-KZ" sz="1800" b="1" i="1" dirty="0" smtClean="0">
                <a:latin typeface="Times New Roman" pitchFamily="18" charset="0"/>
                <a:cs typeface="Times New Roman" pitchFamily="18" charset="0"/>
              </a:rPr>
              <a:t>Қазақстан Республикасының Президенті Н. Назарбаев М.Ғабдуллин мұражайының қайта жөндеуден кейінгі ашылуында, 2005 жыл.</a:t>
            </a:r>
            <a:endParaRPr lang="ru-RU" sz="1800" b="1" i="1" dirty="0" smtClean="0">
              <a:latin typeface="Times New Roman" pitchFamily="18" charset="0"/>
              <a:cs typeface="Times New Roman" pitchFamily="18" charset="0"/>
            </a:endParaRPr>
          </a:p>
          <a:p>
            <a:pPr algn="ctr">
              <a:buNone/>
            </a:pPr>
            <a:endParaRPr lang="ru-RU" sz="500" b="1" i="1" dirty="0" smtClean="0">
              <a:latin typeface="Times New Roman" pitchFamily="18" charset="0"/>
              <a:cs typeface="Times New Roman" pitchFamily="18" charset="0"/>
            </a:endParaRPr>
          </a:p>
          <a:p>
            <a:pPr algn="ctr">
              <a:buNone/>
            </a:pPr>
            <a:r>
              <a:rPr lang="ru-RU" sz="1800" b="1" i="1" dirty="0" smtClean="0">
                <a:latin typeface="Times New Roman" pitchFamily="18" charset="0"/>
                <a:cs typeface="Times New Roman" pitchFamily="18" charset="0"/>
              </a:rPr>
              <a:t>Президент РК Н. Назарбаев на открытии музея М.Габдуллина после реконструкции, 2005 год.</a:t>
            </a:r>
            <a:endParaRPr lang="ru-RU" sz="1800" b="1" i="1" dirty="0">
              <a:latin typeface="Times New Roman" pitchFamily="18" charset="0"/>
              <a:cs typeface="Times New Roman" pitchFamily="18" charset="0"/>
            </a:endParaRPr>
          </a:p>
        </p:txBody>
      </p:sp>
      <p:pic>
        <p:nvPicPr>
          <p:cNvPr id="8194" name="Picture 2" descr="C:\Users\1\Desktop\на слайд Назарбаев\Новая папка\5051 1 Президент РК Н.Назарбаев на открытии музея М.Габдуллина после реконструкции, 2005 г.JPG"/>
          <p:cNvPicPr>
            <a:picLocks noChangeAspect="1" noChangeArrowheads="1"/>
          </p:cNvPicPr>
          <p:nvPr/>
        </p:nvPicPr>
        <p:blipFill>
          <a:blip r:embed="rId2" cstate="print"/>
          <a:srcRect/>
          <a:stretch>
            <a:fillRect/>
          </a:stretch>
        </p:blipFill>
        <p:spPr bwMode="auto">
          <a:xfrm>
            <a:off x="467544" y="332656"/>
            <a:ext cx="8286808" cy="50720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357826"/>
            <a:ext cx="8229600" cy="1239526"/>
          </a:xfrm>
        </p:spPr>
        <p:txBody>
          <a:bodyPr>
            <a:noAutofit/>
          </a:bodyPr>
          <a:lstStyle/>
          <a:p>
            <a:pPr algn="ctr">
              <a:buNone/>
            </a:pPr>
            <a:r>
              <a:rPr lang="kk-KZ" sz="1800" b="1" i="1" dirty="0" smtClean="0">
                <a:latin typeface="Times New Roman" pitchFamily="18" charset="0"/>
                <a:cs typeface="Times New Roman" pitchFamily="18" charset="0"/>
              </a:rPr>
              <a:t>Қазақстан Республикасының Президенті Н. Ә. Назарбаев Тыныс </a:t>
            </a:r>
            <a:r>
              <a:rPr lang="kk-KZ" sz="1800" b="1" i="1" dirty="0" smtClean="0">
                <a:latin typeface="Times New Roman" pitchFamily="18" charset="0"/>
                <a:cs typeface="Times New Roman" pitchFamily="18" charset="0"/>
              </a:rPr>
              <a:t>АҚ-на </a:t>
            </a:r>
            <a:r>
              <a:rPr lang="kk-KZ" sz="1800" b="1" i="1" dirty="0" smtClean="0">
                <a:latin typeface="Times New Roman" pitchFamily="18" charset="0"/>
                <a:cs typeface="Times New Roman" pitchFamily="18" charset="0"/>
              </a:rPr>
              <a:t>барған кезде, 2005 жыл.</a:t>
            </a:r>
            <a:endParaRPr lang="ru-RU" sz="1800" b="1" i="1" dirty="0" smtClean="0">
              <a:latin typeface="Times New Roman" pitchFamily="18" charset="0"/>
              <a:cs typeface="Times New Roman" pitchFamily="18" charset="0"/>
            </a:endParaRPr>
          </a:p>
          <a:p>
            <a:pPr algn="ctr">
              <a:buNone/>
            </a:pPr>
            <a:r>
              <a:rPr lang="ru-RU" sz="1800" b="1" i="1" dirty="0" smtClean="0">
                <a:latin typeface="Times New Roman" pitchFamily="18" charset="0"/>
                <a:cs typeface="Times New Roman" pitchFamily="18" charset="0"/>
              </a:rPr>
              <a:t>Президент РК Назарбаев Н. А. во время посещения АО Тыныс, 2005 год.</a:t>
            </a:r>
            <a:endParaRPr lang="ru-RU" sz="1800" b="1" i="1" dirty="0">
              <a:latin typeface="Times New Roman" pitchFamily="18" charset="0"/>
              <a:cs typeface="Times New Roman" pitchFamily="18" charset="0"/>
            </a:endParaRPr>
          </a:p>
        </p:txBody>
      </p:sp>
      <p:pic>
        <p:nvPicPr>
          <p:cNvPr id="10242" name="Picture 2" descr="C:\Users\1\Desktop\на слайд Назарбаев\Новая папка\5164 Президент РК Назарбаев Н.А. во время посещения АО Тыныс.JPG"/>
          <p:cNvPicPr>
            <a:picLocks noChangeAspect="1" noChangeArrowheads="1"/>
          </p:cNvPicPr>
          <p:nvPr/>
        </p:nvPicPr>
        <p:blipFill>
          <a:blip r:embed="rId2" cstate="print"/>
          <a:srcRect/>
          <a:stretch>
            <a:fillRect/>
          </a:stretch>
        </p:blipFill>
        <p:spPr bwMode="auto">
          <a:xfrm>
            <a:off x="428596" y="214290"/>
            <a:ext cx="8286808" cy="492922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357826"/>
            <a:ext cx="8229600" cy="1311534"/>
          </a:xfrm>
        </p:spPr>
        <p:txBody>
          <a:bodyPr>
            <a:no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Қазақстан Республикасының Президенті Н.Ә. Назарбаев </a:t>
            </a:r>
            <a:r>
              <a:rPr lang="kk-KZ" sz="1800" b="1" i="1" dirty="0" smtClean="0">
                <a:solidFill>
                  <a:schemeClr val="tx2">
                    <a:lumMod val="75000"/>
                  </a:schemeClr>
                </a:solidFill>
                <a:latin typeface="Times New Roman" pitchFamily="18" charset="0"/>
                <a:cs typeface="Times New Roman" pitchFamily="18" charset="0"/>
              </a:rPr>
              <a:t>Васильков ТБК қызметкерлерімен, </a:t>
            </a:r>
            <a:r>
              <a:rPr lang="kk-KZ" sz="1800" b="1" i="1" dirty="0" smtClean="0">
                <a:solidFill>
                  <a:schemeClr val="tx2">
                    <a:lumMod val="75000"/>
                  </a:schemeClr>
                </a:solidFill>
                <a:latin typeface="Times New Roman" pitchFamily="18" charset="0"/>
                <a:cs typeface="Times New Roman" pitchFamily="18" charset="0"/>
              </a:rPr>
              <a:t>2010 жыл.</a:t>
            </a:r>
          </a:p>
          <a:p>
            <a:pPr algn="ctr">
              <a:buNone/>
            </a:pPr>
            <a:endParaRPr lang="ru-RU" sz="18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Президент РК Назарбаев Н. А. с  работниками Васильковского </a:t>
            </a:r>
            <a:r>
              <a:rPr lang="ru-RU" sz="1800" b="1" i="1" dirty="0" err="1" smtClean="0">
                <a:solidFill>
                  <a:schemeClr val="tx2">
                    <a:lumMod val="75000"/>
                  </a:schemeClr>
                </a:solidFill>
                <a:latin typeface="Times New Roman" pitchFamily="18" charset="0"/>
                <a:cs typeface="Times New Roman" pitchFamily="18" charset="0"/>
              </a:rPr>
              <a:t>ГОКа</a:t>
            </a:r>
            <a:r>
              <a:rPr lang="ru-RU" sz="1800" b="1" i="1" dirty="0" smtClean="0">
                <a:solidFill>
                  <a:schemeClr val="tx2">
                    <a:lumMod val="75000"/>
                  </a:schemeClr>
                </a:solidFill>
                <a:latin typeface="Times New Roman" pitchFamily="18" charset="0"/>
                <a:cs typeface="Times New Roman" pitchFamily="18" charset="0"/>
              </a:rPr>
              <a:t>, 2010 год</a:t>
            </a:r>
            <a:endParaRPr lang="ru-RU" sz="1800" b="1" i="1" dirty="0">
              <a:solidFill>
                <a:schemeClr val="tx2">
                  <a:lumMod val="75000"/>
                </a:schemeClr>
              </a:solidFill>
              <a:latin typeface="Times New Roman" pitchFamily="18" charset="0"/>
              <a:cs typeface="Times New Roman" pitchFamily="18" charset="0"/>
            </a:endParaRPr>
          </a:p>
        </p:txBody>
      </p:sp>
      <p:pic>
        <p:nvPicPr>
          <p:cNvPr id="13314" name="Picture 2" descr="C:\Users\1\Desktop\на слайд Назарбаев\Новая папка\5205 Президент РК Назарбаев Н.А. в работниками Васильковского ГОКа,2010 г.JPG"/>
          <p:cNvPicPr>
            <a:picLocks noChangeAspect="1" noChangeArrowheads="1"/>
          </p:cNvPicPr>
          <p:nvPr/>
        </p:nvPicPr>
        <p:blipFill>
          <a:blip r:embed="rId2" cstate="print"/>
          <a:srcRect/>
          <a:stretch>
            <a:fillRect/>
          </a:stretch>
        </p:blipFill>
        <p:spPr bwMode="auto">
          <a:xfrm>
            <a:off x="395536" y="404664"/>
            <a:ext cx="8286808" cy="49292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869160"/>
            <a:ext cx="8507288" cy="1772816"/>
          </a:xfrm>
        </p:spPr>
        <p:txBody>
          <a:bodyPr>
            <a:noAutofit/>
          </a:bodyPr>
          <a:lstStyle/>
          <a:p>
            <a:pPr algn="just">
              <a:buNone/>
            </a:pPr>
            <a:r>
              <a:rPr lang="kk-KZ" sz="1800" b="1" i="1" dirty="0" smtClean="0">
                <a:solidFill>
                  <a:schemeClr val="tx2">
                    <a:lumMod val="75000"/>
                  </a:schemeClr>
                </a:solidFill>
                <a:latin typeface="Times New Roman" pitchFamily="18" charset="0"/>
                <a:cs typeface="Times New Roman" pitchFamily="18" charset="0"/>
              </a:rPr>
              <a:t>Қазақстан </a:t>
            </a:r>
            <a:r>
              <a:rPr lang="kk-KZ" sz="1800" b="1" i="1" dirty="0" smtClean="0">
                <a:solidFill>
                  <a:schemeClr val="tx2">
                    <a:lumMod val="75000"/>
                  </a:schemeClr>
                </a:solidFill>
                <a:latin typeface="Times New Roman" pitchFamily="18" charset="0"/>
                <a:cs typeface="Times New Roman" pitchFamily="18" charset="0"/>
              </a:rPr>
              <a:t>Президенті </a:t>
            </a:r>
            <a:r>
              <a:rPr lang="kk-KZ" sz="1800" b="1" i="1" dirty="0" smtClean="0">
                <a:solidFill>
                  <a:schemeClr val="tx2">
                    <a:lumMod val="75000"/>
                  </a:schemeClr>
                </a:solidFill>
                <a:latin typeface="Times New Roman" pitchFamily="18" charset="0"/>
                <a:cs typeface="Times New Roman" pitchFamily="18" charset="0"/>
              </a:rPr>
              <a:t>Н.Ә.Назарбаев, </a:t>
            </a:r>
            <a:r>
              <a:rPr lang="kk-KZ" sz="1800" b="1" i="1" dirty="0" smtClean="0">
                <a:solidFill>
                  <a:schemeClr val="tx2">
                    <a:lumMod val="75000"/>
                  </a:schemeClr>
                </a:solidFill>
                <a:latin typeface="Times New Roman" pitchFamily="18" charset="0"/>
                <a:cs typeface="Times New Roman" pitchFamily="18" charset="0"/>
              </a:rPr>
              <a:t>облыс әкімі Кулагин С.В., ұлттық-мәдени орталықтардың </a:t>
            </a:r>
            <a:r>
              <a:rPr lang="kk-KZ" sz="1800" b="1" i="1" dirty="0" smtClean="0">
                <a:solidFill>
                  <a:schemeClr val="tx2">
                    <a:lumMod val="75000"/>
                  </a:schemeClr>
                </a:solidFill>
                <a:latin typeface="Times New Roman" pitchFamily="18" charset="0"/>
                <a:cs typeface="Times New Roman" pitchFamily="18" charset="0"/>
              </a:rPr>
              <a:t>өкілдерімен Достық </a:t>
            </a:r>
            <a:r>
              <a:rPr lang="kk-KZ" sz="1800" b="1" i="1" dirty="0" smtClean="0">
                <a:solidFill>
                  <a:schemeClr val="tx2">
                    <a:lumMod val="75000"/>
                  </a:schemeClr>
                </a:solidFill>
                <a:latin typeface="Times New Roman" pitchFamily="18" charset="0"/>
                <a:cs typeface="Times New Roman" pitchFamily="18" charset="0"/>
              </a:rPr>
              <a:t>үйінің ашылуында , </a:t>
            </a:r>
            <a:r>
              <a:rPr lang="kk-KZ" sz="1800" b="1" i="1" dirty="0" smtClean="0">
                <a:solidFill>
                  <a:schemeClr val="tx2">
                    <a:lumMod val="75000"/>
                  </a:schemeClr>
                </a:solidFill>
                <a:latin typeface="Times New Roman" pitchFamily="18" charset="0"/>
                <a:cs typeface="Times New Roman" pitchFamily="18" charset="0"/>
              </a:rPr>
              <a:t>2014 жыл.</a:t>
            </a:r>
          </a:p>
          <a:p>
            <a:pPr algn="just">
              <a:buNone/>
            </a:pPr>
            <a:endParaRPr lang="ru-RU" sz="1800" b="1" i="1" dirty="0" smtClean="0">
              <a:solidFill>
                <a:schemeClr val="tx2">
                  <a:lumMod val="75000"/>
                </a:schemeClr>
              </a:solidFill>
              <a:latin typeface="Times New Roman" pitchFamily="18" charset="0"/>
              <a:cs typeface="Times New Roman" pitchFamily="18" charset="0"/>
            </a:endParaRPr>
          </a:p>
          <a:p>
            <a:pPr algn="just">
              <a:buNone/>
            </a:pPr>
            <a:r>
              <a:rPr lang="ru-RU" sz="1800" b="1" i="1" dirty="0" smtClean="0">
                <a:solidFill>
                  <a:schemeClr val="tx2">
                    <a:lumMod val="75000"/>
                  </a:schemeClr>
                </a:solidFill>
                <a:latin typeface="Times New Roman" pitchFamily="18" charset="0"/>
                <a:cs typeface="Times New Roman" pitchFamily="18" charset="0"/>
              </a:rPr>
              <a:t>Президент Казахстана Назарбаев Н.А., </a:t>
            </a:r>
            <a:r>
              <a:rPr lang="ru-RU" sz="1800" b="1" i="1" dirty="0" err="1" smtClean="0">
                <a:solidFill>
                  <a:schemeClr val="tx2">
                    <a:lumMod val="75000"/>
                  </a:schemeClr>
                </a:solidFill>
                <a:latin typeface="Times New Roman" pitchFamily="18" charset="0"/>
                <a:cs typeface="Times New Roman" pitchFamily="18" charset="0"/>
              </a:rPr>
              <a:t>аким</a:t>
            </a:r>
            <a:r>
              <a:rPr lang="ru-RU" sz="1800" b="1" i="1" dirty="0" smtClean="0">
                <a:solidFill>
                  <a:schemeClr val="tx2">
                    <a:lumMod val="75000"/>
                  </a:schemeClr>
                </a:solidFill>
                <a:latin typeface="Times New Roman" pitchFamily="18" charset="0"/>
                <a:cs typeface="Times New Roman" pitchFamily="18" charset="0"/>
              </a:rPr>
              <a:t> области Кулагин С.В.с представителями национально-культурных центров на открытии Дома Дружбы,  2014 год</a:t>
            </a:r>
            <a:endParaRPr lang="ru-RU" sz="1800" b="1" i="1" dirty="0">
              <a:solidFill>
                <a:schemeClr val="tx2">
                  <a:lumMod val="75000"/>
                </a:schemeClr>
              </a:solidFill>
              <a:latin typeface="Times New Roman" pitchFamily="18" charset="0"/>
              <a:cs typeface="Times New Roman" pitchFamily="18" charset="0"/>
            </a:endParaRPr>
          </a:p>
        </p:txBody>
      </p:sp>
      <p:pic>
        <p:nvPicPr>
          <p:cNvPr id="14338" name="Picture 2" descr="C:\Users\1\Desktop\на слайд Назарбаев\Новая папка\5586  Президент Казахстана Назарбаев Н.А., аким области Кулагин С.В.с представителями национально-культурных центров на открытии Дома Дружбы, 2014.JPG"/>
          <p:cNvPicPr>
            <a:picLocks noChangeAspect="1" noChangeArrowheads="1"/>
          </p:cNvPicPr>
          <p:nvPr/>
        </p:nvPicPr>
        <p:blipFill>
          <a:blip r:embed="rId2" cstate="print"/>
          <a:srcRect t="10701"/>
          <a:stretch>
            <a:fillRect/>
          </a:stretch>
        </p:blipFill>
        <p:spPr bwMode="auto">
          <a:xfrm>
            <a:off x="395536" y="332656"/>
            <a:ext cx="8286807" cy="45931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публикации ноября\30.11.2021 урок верность избранному пути\фото на роллап 30 лет Независ готовоДЭИ\8. ..jpg"/>
          <p:cNvPicPr>
            <a:picLocks noChangeAspect="1" noChangeArrowheads="1"/>
          </p:cNvPicPr>
          <p:nvPr/>
        </p:nvPicPr>
        <p:blipFill>
          <a:blip r:embed="rId2" cstate="print"/>
          <a:srcRect/>
          <a:stretch>
            <a:fillRect/>
          </a:stretch>
        </p:blipFill>
        <p:spPr bwMode="auto">
          <a:xfrm>
            <a:off x="4932040" y="188640"/>
            <a:ext cx="4046850" cy="2952328"/>
          </a:xfrm>
          <a:prstGeom prst="rect">
            <a:avLst/>
          </a:prstGeom>
          <a:ln>
            <a:noFill/>
          </a:ln>
          <a:effectLst>
            <a:softEdge rad="112500"/>
          </a:effectLst>
        </p:spPr>
      </p:pic>
      <p:pic>
        <p:nvPicPr>
          <p:cNvPr id="1027" name="Picture 3" descr="C:\Users\User\Desktop\публикации ноября\30.11.2021 урок верность избранному пути\фото на роллап 30 лет Независ готовоДЭИ\7..jpg"/>
          <p:cNvPicPr>
            <a:picLocks noChangeAspect="1" noChangeArrowheads="1"/>
          </p:cNvPicPr>
          <p:nvPr/>
        </p:nvPicPr>
        <p:blipFill>
          <a:blip r:embed="rId3" cstate="print"/>
          <a:srcRect/>
          <a:stretch>
            <a:fillRect/>
          </a:stretch>
        </p:blipFill>
        <p:spPr bwMode="auto">
          <a:xfrm>
            <a:off x="467545" y="188640"/>
            <a:ext cx="4320480" cy="2967930"/>
          </a:xfrm>
          <a:prstGeom prst="rect">
            <a:avLst/>
          </a:prstGeom>
          <a:ln>
            <a:noFill/>
          </a:ln>
          <a:effectLst>
            <a:softEdge rad="112500"/>
          </a:effectLst>
        </p:spPr>
      </p:pic>
      <p:pic>
        <p:nvPicPr>
          <p:cNvPr id="1028" name="Picture 4" descr="C:\Users\User\Desktop\публикации ноября\30.11.2021 урок верность избранному пути\2d412392d995635ddc28fc3e407ad1f7.jpg"/>
          <p:cNvPicPr>
            <a:picLocks noChangeAspect="1" noChangeArrowheads="1"/>
          </p:cNvPicPr>
          <p:nvPr/>
        </p:nvPicPr>
        <p:blipFill>
          <a:blip r:embed="rId4" cstate="print"/>
          <a:srcRect/>
          <a:stretch>
            <a:fillRect/>
          </a:stretch>
        </p:blipFill>
        <p:spPr bwMode="auto">
          <a:xfrm>
            <a:off x="2915816" y="3356992"/>
            <a:ext cx="5976664" cy="3152403"/>
          </a:xfrm>
          <a:prstGeom prst="rect">
            <a:avLst/>
          </a:prstGeom>
          <a:ln>
            <a:noFill/>
          </a:ln>
          <a:effectLst>
            <a:softEdge rad="112500"/>
          </a:effectLst>
        </p:spPr>
      </p:pic>
      <p:sp>
        <p:nvSpPr>
          <p:cNvPr id="1029" name="Rectangle 5"/>
          <p:cNvSpPr>
            <a:spLocks noChangeArrowheads="1"/>
          </p:cNvSpPr>
          <p:nvPr/>
        </p:nvSpPr>
        <p:spPr bwMode="auto">
          <a:xfrm>
            <a:off x="323528" y="3590147"/>
            <a:ext cx="2448272"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kk-KZ" b="1" i="1" dirty="0" smtClean="0">
                <a:solidFill>
                  <a:schemeClr val="tx2">
                    <a:lumMod val="75000"/>
                  </a:schemeClr>
                </a:solidFill>
                <a:latin typeface="Times New Roman" pitchFamily="18" charset="0"/>
                <a:cs typeface="Times New Roman" pitchFamily="18" charset="0"/>
              </a:rPr>
              <a:t>Н.Ә. Назарбаев Теннис орталығында, Көкшетау қаласы, 2014 жыл.</a:t>
            </a:r>
          </a:p>
          <a:p>
            <a:pPr lvl="0" algn="ctr" fontAlgn="base">
              <a:spcBef>
                <a:spcPct val="0"/>
              </a:spcBef>
              <a:spcAft>
                <a:spcPct val="0"/>
              </a:spcAft>
            </a:pPr>
            <a:endParaRPr lang="ru-RU" b="1" i="1" dirty="0" smtClean="0">
              <a:solidFill>
                <a:schemeClr val="tx2">
                  <a:lumMod val="75000"/>
                </a:schemeClr>
              </a:solidFill>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tabLst/>
            </a:pPr>
            <a:r>
              <a:rPr lang="ru-RU" b="1" i="1" dirty="0" smtClean="0">
                <a:solidFill>
                  <a:schemeClr val="tx2">
                    <a:lumMod val="75000"/>
                  </a:schemeClr>
                </a:solidFill>
                <a:latin typeface="Times New Roman" pitchFamily="18" charset="0"/>
                <a:cs typeface="Times New Roman" pitchFamily="18" charset="0"/>
              </a:rPr>
              <a:t>Н.А. Назарбаев в Теннисном центре, города Кокшетау 2014 год.</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157192"/>
            <a:ext cx="8229600" cy="1700808"/>
          </a:xfrm>
        </p:spPr>
        <p:txBody>
          <a:bodyPr>
            <a:no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Қазақстан Президенті Н.Ә.Назарбаев Қазақстан халқы Ассамблеясының 20 жылдығына арналған қоғамдық форумда сөйлеген </a:t>
            </a:r>
            <a:r>
              <a:rPr lang="kk-KZ" sz="1800" b="1" i="1" dirty="0" smtClean="0">
                <a:solidFill>
                  <a:schemeClr val="tx2">
                    <a:lumMod val="75000"/>
                  </a:schemeClr>
                </a:solidFill>
                <a:latin typeface="Times New Roman" pitchFamily="18" charset="0"/>
                <a:cs typeface="Times New Roman" pitchFamily="18" charset="0"/>
              </a:rPr>
              <a:t>кезінде, </a:t>
            </a:r>
            <a:r>
              <a:rPr lang="kk-KZ" sz="1800" b="1" i="1" dirty="0" smtClean="0">
                <a:solidFill>
                  <a:schemeClr val="tx2">
                    <a:lumMod val="75000"/>
                  </a:schemeClr>
                </a:solidFill>
                <a:latin typeface="Times New Roman" pitchFamily="18" charset="0"/>
                <a:cs typeface="Times New Roman" pitchFamily="18" charset="0"/>
              </a:rPr>
              <a:t>2015 жыл.</a:t>
            </a:r>
          </a:p>
          <a:p>
            <a:pPr algn="ctr">
              <a:buNone/>
            </a:pPr>
            <a:endParaRPr lang="ru-RU" sz="5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Президент Казахстана Назарбаев Н.А. во время выступления на общественном форуме в честь 20-летия ассамблеи народа Казахстана, 2015 год.</a:t>
            </a:r>
            <a:endParaRPr lang="ru-RU" sz="1800" b="1" i="1" dirty="0">
              <a:solidFill>
                <a:schemeClr val="tx2">
                  <a:lumMod val="75000"/>
                </a:schemeClr>
              </a:solidFill>
              <a:latin typeface="Times New Roman" pitchFamily="18" charset="0"/>
              <a:cs typeface="Times New Roman" pitchFamily="18" charset="0"/>
            </a:endParaRPr>
          </a:p>
        </p:txBody>
      </p:sp>
      <p:pic>
        <p:nvPicPr>
          <p:cNvPr id="15362" name="Picture 2" descr="C:\Users\1\Desktop\на слайд Назарбаев\Новая папка\5589 Президент Казахстана Назарбаев Н.А. во время выступления на общественном форуме в честь 20-летия ассамблеи народа Казахстана,2015 г.JPG"/>
          <p:cNvPicPr>
            <a:picLocks noChangeAspect="1" noChangeArrowheads="1"/>
          </p:cNvPicPr>
          <p:nvPr/>
        </p:nvPicPr>
        <p:blipFill>
          <a:blip r:embed="rId2" cstate="print"/>
          <a:srcRect t="8001"/>
          <a:stretch>
            <a:fillRect/>
          </a:stretch>
        </p:blipFill>
        <p:spPr bwMode="auto">
          <a:xfrm>
            <a:off x="467544" y="404664"/>
            <a:ext cx="8286808" cy="46662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329642" cy="1096080"/>
          </a:xfrm>
        </p:spPr>
        <p:txBody>
          <a:bodyPr>
            <a:normAutofit fontScale="92500" lnSpcReduction="10000"/>
          </a:bodyPr>
          <a:lstStyle/>
          <a:p>
            <a:pPr algn="ctr">
              <a:buNone/>
            </a:pPr>
            <a:r>
              <a:rPr lang="kk-KZ" sz="1800" b="1" i="1" dirty="0" smtClean="0">
                <a:latin typeface="Times New Roman" pitchFamily="18" charset="0"/>
                <a:cs typeface="Times New Roman" pitchFamily="18" charset="0"/>
              </a:rPr>
              <a:t>Қазақстан Президенті Нұрсұлтан Назарбаев «КАМАЗ-Инжиниринг» АҚ сапары барысында, 2015 жыл.</a:t>
            </a:r>
            <a:endParaRPr lang="ru-RU" sz="1800" b="1" i="1" dirty="0" smtClean="0">
              <a:latin typeface="Times New Roman" pitchFamily="18" charset="0"/>
              <a:cs typeface="Times New Roman" pitchFamily="18" charset="0"/>
            </a:endParaRPr>
          </a:p>
          <a:p>
            <a:pPr algn="ctr">
              <a:buNone/>
            </a:pPr>
            <a:r>
              <a:rPr lang="ru-RU" sz="1800" b="1" i="1" dirty="0" smtClean="0">
                <a:latin typeface="Times New Roman" pitchFamily="18" charset="0"/>
                <a:cs typeface="Times New Roman" pitchFamily="18" charset="0"/>
              </a:rPr>
              <a:t>Президент Казахстана Нурсултан Назарбаев  во время посещения АО «КАМАЗ-Инжиниринг», 2015 год.</a:t>
            </a:r>
            <a:endParaRPr lang="ru-RU" sz="1800" b="1" i="1" dirty="0">
              <a:latin typeface="Times New Roman" pitchFamily="18" charset="0"/>
              <a:cs typeface="Times New Roman" pitchFamily="18" charset="0"/>
            </a:endParaRPr>
          </a:p>
        </p:txBody>
      </p:sp>
      <p:pic>
        <p:nvPicPr>
          <p:cNvPr id="16386" name="Picture 2" descr="C:\Users\1\Desktop\на слайд Назарбаев\Новая папка\5616 Президент Казахстана Нурсултан Назарбаев, аким области Сергей Кулагин в момент посещения КАМАЗ-Инжиниринг,2015.JPG"/>
          <p:cNvPicPr>
            <a:picLocks noChangeAspect="1" noChangeArrowheads="1"/>
          </p:cNvPicPr>
          <p:nvPr/>
        </p:nvPicPr>
        <p:blipFill>
          <a:blip r:embed="rId2" cstate="print"/>
          <a:srcRect/>
          <a:stretch>
            <a:fillRect/>
          </a:stretch>
        </p:blipFill>
        <p:spPr bwMode="auto">
          <a:xfrm>
            <a:off x="428596" y="214290"/>
            <a:ext cx="8358246" cy="507209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229600" cy="1240096"/>
          </a:xfrm>
        </p:spPr>
        <p:txBody>
          <a:bodyPr>
            <a:no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Қазақстан Президенті Нұрсұлтан Назарбаев, облыс әкімі Сергей Кулагин </a:t>
            </a:r>
            <a:r>
              <a:rPr lang="ru-RU" sz="1800" b="1" i="1" dirty="0" smtClean="0">
                <a:solidFill>
                  <a:schemeClr val="tx2">
                    <a:lumMod val="75000"/>
                  </a:schemeClr>
                </a:solidFill>
                <a:latin typeface="Times New Roman" pitchFamily="18" charset="0"/>
                <a:cs typeface="Times New Roman" pitchFamily="18" charset="0"/>
              </a:rPr>
              <a:t>Молоко </a:t>
            </a:r>
            <a:r>
              <a:rPr lang="ru-RU" sz="1800" b="1" i="1" dirty="0" err="1" smtClean="0">
                <a:solidFill>
                  <a:schemeClr val="tx2">
                    <a:lumMod val="75000"/>
                  </a:schemeClr>
                </a:solidFill>
                <a:latin typeface="Times New Roman" pitchFamily="18" charset="0"/>
                <a:cs typeface="Times New Roman" pitchFamily="18" charset="0"/>
              </a:rPr>
              <a:t>Синегорья</a:t>
            </a:r>
            <a:r>
              <a:rPr lang="ru-RU" sz="1800" b="1" i="1" dirty="0" smtClean="0">
                <a:solidFill>
                  <a:schemeClr val="tx2">
                    <a:lumMod val="75000"/>
                  </a:schemeClr>
                </a:solidFill>
                <a:latin typeface="Times New Roman" pitchFamily="18" charset="0"/>
                <a:cs typeface="Times New Roman" pitchFamily="18" charset="0"/>
              </a:rPr>
              <a:t> </a:t>
            </a:r>
            <a:r>
              <a:rPr lang="kk-KZ" sz="1800" b="1" i="1" dirty="0" smtClean="0">
                <a:solidFill>
                  <a:schemeClr val="tx2">
                    <a:lumMod val="75000"/>
                  </a:schemeClr>
                </a:solidFill>
                <a:latin typeface="Times New Roman" pitchFamily="18" charset="0"/>
                <a:cs typeface="Times New Roman" pitchFamily="18" charset="0"/>
              </a:rPr>
              <a:t>кәсіпорнында </a:t>
            </a:r>
            <a:r>
              <a:rPr lang="kk-KZ" sz="1800" b="1" i="1" dirty="0" smtClean="0">
                <a:solidFill>
                  <a:schemeClr val="tx2">
                    <a:lumMod val="75000"/>
                  </a:schemeClr>
                </a:solidFill>
                <a:latin typeface="Times New Roman" pitchFamily="18" charset="0"/>
                <a:cs typeface="Times New Roman" pitchFamily="18" charset="0"/>
              </a:rPr>
              <a:t>болған кезде, 2015 жыл.</a:t>
            </a:r>
            <a:endParaRPr lang="ru-RU" sz="18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Президент Казахстана Нурсултан Назарбаев, </a:t>
            </a:r>
            <a:r>
              <a:rPr lang="ru-RU" sz="1800" b="1" i="1" dirty="0" err="1" smtClean="0">
                <a:solidFill>
                  <a:schemeClr val="tx2">
                    <a:lumMod val="75000"/>
                  </a:schemeClr>
                </a:solidFill>
                <a:latin typeface="Times New Roman" pitchFamily="18" charset="0"/>
                <a:cs typeface="Times New Roman" pitchFamily="18" charset="0"/>
              </a:rPr>
              <a:t>аким</a:t>
            </a:r>
            <a:r>
              <a:rPr lang="ru-RU" sz="1800" b="1" i="1" dirty="0" smtClean="0">
                <a:solidFill>
                  <a:schemeClr val="tx2">
                    <a:lumMod val="75000"/>
                  </a:schemeClr>
                </a:solidFill>
                <a:latin typeface="Times New Roman" pitchFamily="18" charset="0"/>
                <a:cs typeface="Times New Roman" pitchFamily="18" charset="0"/>
              </a:rPr>
              <a:t> области Сергей Кулагин в момент посещения предприятия Молоко </a:t>
            </a:r>
            <a:r>
              <a:rPr lang="ru-RU" sz="1800" b="1" i="1" dirty="0" err="1" smtClean="0">
                <a:solidFill>
                  <a:schemeClr val="tx2">
                    <a:lumMod val="75000"/>
                  </a:schemeClr>
                </a:solidFill>
                <a:latin typeface="Times New Roman" pitchFamily="18" charset="0"/>
                <a:cs typeface="Times New Roman" pitchFamily="18" charset="0"/>
              </a:rPr>
              <a:t>Синегорья</a:t>
            </a:r>
            <a:r>
              <a:rPr lang="ru-RU" sz="1800" b="1" i="1" dirty="0" smtClean="0">
                <a:solidFill>
                  <a:schemeClr val="tx2">
                    <a:lumMod val="75000"/>
                  </a:schemeClr>
                </a:solidFill>
                <a:latin typeface="Times New Roman" pitchFamily="18" charset="0"/>
                <a:cs typeface="Times New Roman" pitchFamily="18" charset="0"/>
              </a:rPr>
              <a:t>,  2015 год.</a:t>
            </a:r>
            <a:endParaRPr lang="ru-RU" sz="1800" b="1" i="1" dirty="0">
              <a:solidFill>
                <a:schemeClr val="tx2">
                  <a:lumMod val="75000"/>
                </a:schemeClr>
              </a:solidFill>
              <a:latin typeface="Times New Roman" pitchFamily="18" charset="0"/>
              <a:cs typeface="Times New Roman" pitchFamily="18" charset="0"/>
            </a:endParaRPr>
          </a:p>
        </p:txBody>
      </p:sp>
      <p:pic>
        <p:nvPicPr>
          <p:cNvPr id="18434" name="Picture 2" descr="C:\Users\1\Desktop\на слайд Назарбаев\Новая папка\5618  Президент Казахстана Нурсултан Назарбаев, аким области Сергей Кулагин в момент посещения предприятия Молоко Синегорья 2015.JPG"/>
          <p:cNvPicPr>
            <a:picLocks noChangeAspect="1" noChangeArrowheads="1"/>
          </p:cNvPicPr>
          <p:nvPr/>
        </p:nvPicPr>
        <p:blipFill>
          <a:blip r:embed="rId2" cstate="print"/>
          <a:srcRect/>
          <a:stretch>
            <a:fillRect/>
          </a:stretch>
        </p:blipFill>
        <p:spPr bwMode="auto">
          <a:xfrm>
            <a:off x="428596" y="214290"/>
            <a:ext cx="8286808" cy="500066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58204" cy="4572032"/>
          </a:xfrm>
        </p:spPr>
        <p:txBody>
          <a:bodyPr/>
          <a:lstStyle/>
          <a:p>
            <a:endParaRPr lang="ru-RU" dirty="0"/>
          </a:p>
        </p:txBody>
      </p:sp>
      <p:sp>
        <p:nvSpPr>
          <p:cNvPr id="3" name="Содержимое 2"/>
          <p:cNvSpPr>
            <a:spLocks noGrp="1"/>
          </p:cNvSpPr>
          <p:nvPr>
            <p:ph idx="1"/>
          </p:nvPr>
        </p:nvSpPr>
        <p:spPr>
          <a:xfrm>
            <a:off x="457200" y="5429264"/>
            <a:ext cx="8229600" cy="1428736"/>
          </a:xfrm>
        </p:spPr>
        <p:txBody>
          <a:bodyPr>
            <a:norm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Нұрсұлтан Назарбаев, облыс әкімі Сергей Кулагин «Қазақстан агро-инновациялық корпорациясы» ЖШС </a:t>
            </a:r>
            <a:r>
              <a:rPr lang="kk-KZ" sz="1800" b="1" i="1" dirty="0" smtClean="0">
                <a:solidFill>
                  <a:schemeClr val="tx2">
                    <a:lumMod val="75000"/>
                  </a:schemeClr>
                </a:solidFill>
                <a:latin typeface="Times New Roman" pitchFamily="18" charset="0"/>
                <a:cs typeface="Times New Roman" pitchFamily="18" charset="0"/>
              </a:rPr>
              <a:t> ұжымымен, </a:t>
            </a:r>
            <a:r>
              <a:rPr lang="kk-KZ" sz="1800" b="1" i="1" dirty="0" smtClean="0">
                <a:solidFill>
                  <a:schemeClr val="tx2">
                    <a:lumMod val="75000"/>
                  </a:schemeClr>
                </a:solidFill>
                <a:latin typeface="Times New Roman" pitchFamily="18" charset="0"/>
                <a:cs typeface="Times New Roman" pitchFamily="18" charset="0"/>
              </a:rPr>
              <a:t>2016 жыл.</a:t>
            </a:r>
            <a:endParaRPr lang="ru-RU" sz="18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Нурсултан Назарбаев, </a:t>
            </a:r>
            <a:r>
              <a:rPr lang="ru-RU" sz="1800" b="1" i="1" dirty="0" err="1" smtClean="0">
                <a:solidFill>
                  <a:schemeClr val="tx2">
                    <a:lumMod val="75000"/>
                  </a:schemeClr>
                </a:solidFill>
                <a:latin typeface="Times New Roman" pitchFamily="18" charset="0"/>
                <a:cs typeface="Times New Roman" pitchFamily="18" charset="0"/>
              </a:rPr>
              <a:t>аким</a:t>
            </a:r>
            <a:r>
              <a:rPr lang="ru-RU" sz="1800" b="1" i="1" dirty="0" smtClean="0">
                <a:solidFill>
                  <a:schemeClr val="tx2">
                    <a:lumMod val="75000"/>
                  </a:schemeClr>
                </a:solidFill>
                <a:latin typeface="Times New Roman" pitchFamily="18" charset="0"/>
                <a:cs typeface="Times New Roman" pitchFamily="18" charset="0"/>
              </a:rPr>
              <a:t> области Сергей Кулагин  </a:t>
            </a:r>
            <a:r>
              <a:rPr lang="ru-RU" sz="1800" b="1" i="1" dirty="0" err="1" smtClean="0">
                <a:solidFill>
                  <a:schemeClr val="tx2">
                    <a:lumMod val="75000"/>
                  </a:schemeClr>
                </a:solidFill>
                <a:latin typeface="Times New Roman" pitchFamily="18" charset="0"/>
                <a:cs typeface="Times New Roman" pitchFamily="18" charset="0"/>
              </a:rPr>
              <a:t>c</a:t>
            </a:r>
            <a:r>
              <a:rPr lang="ru-RU" sz="1800" b="1" i="1" dirty="0" smtClean="0">
                <a:solidFill>
                  <a:schemeClr val="tx2">
                    <a:lumMod val="75000"/>
                  </a:schemeClr>
                </a:solidFill>
                <a:latin typeface="Times New Roman" pitchFamily="18" charset="0"/>
                <a:cs typeface="Times New Roman" pitchFamily="18" charset="0"/>
              </a:rPr>
              <a:t> коллективом  ТОО Казахстанская </a:t>
            </a:r>
            <a:r>
              <a:rPr lang="ru-RU" sz="1800" b="1" i="1" dirty="0" err="1" smtClean="0">
                <a:solidFill>
                  <a:schemeClr val="tx2">
                    <a:lumMod val="75000"/>
                  </a:schemeClr>
                </a:solidFill>
                <a:latin typeface="Times New Roman" pitchFamily="18" charset="0"/>
                <a:cs typeface="Times New Roman" pitchFamily="18" charset="0"/>
              </a:rPr>
              <a:t>агроинновационная</a:t>
            </a:r>
            <a:r>
              <a:rPr lang="ru-RU" sz="1800" b="1" i="1" dirty="0" smtClean="0">
                <a:solidFill>
                  <a:schemeClr val="tx2">
                    <a:lumMod val="75000"/>
                  </a:schemeClr>
                </a:solidFill>
                <a:latin typeface="Times New Roman" pitchFamily="18" charset="0"/>
                <a:cs typeface="Times New Roman" pitchFamily="18" charset="0"/>
              </a:rPr>
              <a:t> корпорация, 2016 год.</a:t>
            </a:r>
            <a:endParaRPr lang="ru-RU" sz="1800" b="1" i="1" dirty="0">
              <a:solidFill>
                <a:schemeClr val="tx2">
                  <a:lumMod val="75000"/>
                </a:schemeClr>
              </a:solidFill>
              <a:latin typeface="Times New Roman" pitchFamily="18" charset="0"/>
              <a:cs typeface="Times New Roman" pitchFamily="18" charset="0"/>
            </a:endParaRPr>
          </a:p>
        </p:txBody>
      </p:sp>
      <p:pic>
        <p:nvPicPr>
          <p:cNvPr id="21506" name="Picture 2" descr="C:\Users\1\Desktop\на слайд Назарбаев\Новая папка\5674 Нурсултан Назарбаев, аким АО Сергей Кулагин , c коллективом  ТОО Казахстанская агроинновационная корпорация, Кокшетау, 2016.JPG"/>
          <p:cNvPicPr>
            <a:picLocks noChangeAspect="1" noChangeArrowheads="1"/>
          </p:cNvPicPr>
          <p:nvPr/>
        </p:nvPicPr>
        <p:blipFill>
          <a:blip r:embed="rId2" cstate="print"/>
          <a:srcRect/>
          <a:stretch>
            <a:fillRect/>
          </a:stretch>
        </p:blipFill>
        <p:spPr bwMode="auto">
          <a:xfrm>
            <a:off x="357158" y="357166"/>
            <a:ext cx="8358246" cy="492922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lum bright="-10000" contrast="30000"/>
            <a:extLst>
              <a:ext uri="{28A0092B-C50C-407E-A947-70E740481C1C}">
                <a14:useLocalDpi xmlns:a14="http://schemas.microsoft.com/office/drawing/2010/main" xmlns="" val="0"/>
              </a:ext>
            </a:extLst>
          </a:blip>
          <a:srcRect l="10269" t="7187" r="9273" b="6560"/>
          <a:stretch>
            <a:fillRect/>
          </a:stretch>
        </p:blipFill>
        <p:spPr bwMode="auto">
          <a:xfrm>
            <a:off x="539552" y="548680"/>
            <a:ext cx="3888432"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4499992" y="1628800"/>
            <a:ext cx="4176464" cy="4647426"/>
          </a:xfrm>
          <a:prstGeom prst="rect">
            <a:avLst/>
          </a:prstGeom>
        </p:spPr>
        <p:txBody>
          <a:bodyPr wrap="square">
            <a:spAutoFit/>
          </a:bodyPr>
          <a:lstStyle/>
          <a:p>
            <a:pPr indent="450850" algn="just"/>
            <a:r>
              <a:rPr lang="kk-KZ" b="1" i="1" dirty="0" smtClean="0">
                <a:solidFill>
                  <a:schemeClr val="tx2">
                    <a:lumMod val="75000"/>
                  </a:schemeClr>
                </a:solidFill>
                <a:latin typeface="Times New Roman" pitchFamily="18" charset="0"/>
                <a:cs typeface="Times New Roman" pitchFamily="18" charset="0"/>
              </a:rPr>
              <a:t>Нұрсұлтан Әбішұлы Назарбаев </a:t>
            </a:r>
          </a:p>
          <a:p>
            <a:pPr indent="450850" algn="just"/>
            <a:r>
              <a:rPr lang="kk-KZ" b="1" i="1" dirty="0" smtClean="0">
                <a:solidFill>
                  <a:schemeClr val="tx2">
                    <a:lumMod val="75000"/>
                  </a:schemeClr>
                </a:solidFill>
                <a:latin typeface="Times New Roman" pitchFamily="18" charset="0"/>
                <a:cs typeface="Times New Roman" pitchFamily="18" charset="0"/>
              </a:rPr>
              <a:t>– Қазақстан Республикасының Тұңғыш Президенті 1940 жылы 6 шілдеде Алматы қаласы Қаскелең ауданы Шамалған ауылында ауыл шаруашылығы саласында еңбек еткен Әбіш пен Әлжанның отбасында дүниеге келген.</a:t>
            </a:r>
            <a:endParaRPr lang="ru-RU" altLang="ru-RU" b="1" i="1" dirty="0" smtClean="0">
              <a:solidFill>
                <a:schemeClr val="tx2">
                  <a:lumMod val="75000"/>
                </a:schemeClr>
              </a:solidFill>
              <a:latin typeface="Times New Roman" pitchFamily="18" charset="0"/>
              <a:cs typeface="Times New Roman" pitchFamily="18" charset="0"/>
            </a:endParaRPr>
          </a:p>
          <a:p>
            <a:pPr indent="450850" algn="just"/>
            <a:endParaRPr lang="ru-RU" altLang="ru-RU" b="1" i="1" dirty="0" smtClean="0">
              <a:solidFill>
                <a:schemeClr val="tx2">
                  <a:lumMod val="75000"/>
                </a:schemeClr>
              </a:solidFill>
              <a:latin typeface="Times New Roman" pitchFamily="18" charset="0"/>
              <a:cs typeface="Times New Roman" pitchFamily="18" charset="0"/>
            </a:endParaRPr>
          </a:p>
          <a:p>
            <a:pPr indent="450850" algn="just"/>
            <a:r>
              <a:rPr lang="ru-RU" altLang="ru-RU" b="1" i="1" dirty="0" smtClean="0">
                <a:solidFill>
                  <a:schemeClr val="tx2">
                    <a:lumMod val="75000"/>
                  </a:schemeClr>
                </a:solidFill>
                <a:latin typeface="Times New Roman" pitchFamily="18" charset="0"/>
                <a:cs typeface="Times New Roman" pitchFamily="18" charset="0"/>
              </a:rPr>
              <a:t>Нурсултан </a:t>
            </a:r>
            <a:r>
              <a:rPr lang="ru-RU" altLang="ru-RU" b="1" i="1" dirty="0" err="1">
                <a:solidFill>
                  <a:schemeClr val="tx2">
                    <a:lumMod val="75000"/>
                  </a:schemeClr>
                </a:solidFill>
                <a:latin typeface="Times New Roman" pitchFamily="18" charset="0"/>
                <a:cs typeface="Times New Roman" pitchFamily="18" charset="0"/>
              </a:rPr>
              <a:t>Абишевич</a:t>
            </a:r>
            <a:r>
              <a:rPr lang="ru-RU" altLang="ru-RU" b="1" i="1" dirty="0">
                <a:solidFill>
                  <a:schemeClr val="tx2">
                    <a:lumMod val="75000"/>
                  </a:schemeClr>
                </a:solidFill>
                <a:latin typeface="Times New Roman" pitchFamily="18" charset="0"/>
                <a:cs typeface="Times New Roman" pitchFamily="18" charset="0"/>
              </a:rPr>
              <a:t> Назарбаев </a:t>
            </a:r>
          </a:p>
          <a:p>
            <a:pPr indent="450850" algn="just"/>
            <a:endParaRPr lang="ru-RU" altLang="ru-RU" sz="800" b="1" i="1" dirty="0">
              <a:solidFill>
                <a:schemeClr val="tx2">
                  <a:lumMod val="75000"/>
                </a:schemeClr>
              </a:solidFill>
              <a:latin typeface="Times New Roman" pitchFamily="18" charset="0"/>
              <a:cs typeface="Times New Roman" pitchFamily="18" charset="0"/>
            </a:endParaRPr>
          </a:p>
          <a:p>
            <a:pPr indent="450850" algn="just"/>
            <a:r>
              <a:rPr lang="ru-RU" altLang="ru-RU" b="1" i="1" dirty="0">
                <a:solidFill>
                  <a:schemeClr val="tx2">
                    <a:lumMod val="75000"/>
                  </a:schemeClr>
                </a:solidFill>
                <a:latin typeface="Times New Roman" pitchFamily="18" charset="0"/>
                <a:cs typeface="Times New Roman" pitchFamily="18" charset="0"/>
              </a:rPr>
              <a:t>– Первый Президент Республики Казахстан -  родился 6 июля 1940 в селе Чемолган </a:t>
            </a:r>
            <a:r>
              <a:rPr lang="ru-RU" altLang="ru-RU" b="1" i="1" dirty="0" err="1">
                <a:solidFill>
                  <a:schemeClr val="tx2">
                    <a:lumMod val="75000"/>
                  </a:schemeClr>
                </a:solidFill>
                <a:latin typeface="Times New Roman" pitchFamily="18" charset="0"/>
                <a:cs typeface="Times New Roman" pitchFamily="18" charset="0"/>
              </a:rPr>
              <a:t>Каскеленского</a:t>
            </a:r>
            <a:r>
              <a:rPr lang="ru-RU" altLang="ru-RU" b="1" i="1" dirty="0">
                <a:solidFill>
                  <a:schemeClr val="tx2">
                    <a:lumMod val="75000"/>
                  </a:schemeClr>
                </a:solidFill>
                <a:latin typeface="Times New Roman" pitchFamily="18" charset="0"/>
                <a:cs typeface="Times New Roman" pitchFamily="18" charset="0"/>
              </a:rPr>
              <a:t> района </a:t>
            </a:r>
            <a:r>
              <a:rPr lang="ru-RU" altLang="ru-RU" b="1" i="1" dirty="0" err="1">
                <a:solidFill>
                  <a:schemeClr val="tx2">
                    <a:lumMod val="75000"/>
                  </a:schemeClr>
                </a:solidFill>
                <a:latin typeface="Times New Roman" pitchFamily="18" charset="0"/>
                <a:cs typeface="Times New Roman" pitchFamily="18" charset="0"/>
              </a:rPr>
              <a:t>Алматинской</a:t>
            </a:r>
            <a:r>
              <a:rPr lang="ru-RU" altLang="ru-RU" b="1" i="1" dirty="0">
                <a:solidFill>
                  <a:schemeClr val="tx2">
                    <a:lumMod val="75000"/>
                  </a:schemeClr>
                </a:solidFill>
                <a:latin typeface="Times New Roman" pitchFamily="18" charset="0"/>
                <a:cs typeface="Times New Roman" pitchFamily="18" charset="0"/>
              </a:rPr>
              <a:t>  в семье </a:t>
            </a:r>
            <a:r>
              <a:rPr lang="ru-RU" altLang="ru-RU" b="1" i="1" dirty="0" err="1">
                <a:solidFill>
                  <a:schemeClr val="tx2">
                    <a:lumMod val="75000"/>
                  </a:schemeClr>
                </a:solidFill>
                <a:latin typeface="Times New Roman" pitchFamily="18" charset="0"/>
                <a:cs typeface="Times New Roman" pitchFamily="18" charset="0"/>
              </a:rPr>
              <a:t>Абиша</a:t>
            </a:r>
            <a:r>
              <a:rPr lang="ru-RU" altLang="ru-RU" b="1" i="1" dirty="0">
                <a:solidFill>
                  <a:schemeClr val="tx2">
                    <a:lumMod val="75000"/>
                  </a:schemeClr>
                </a:solidFill>
                <a:latin typeface="Times New Roman" pitchFamily="18" charset="0"/>
                <a:cs typeface="Times New Roman" pitchFamily="18" charset="0"/>
              </a:rPr>
              <a:t> и </a:t>
            </a:r>
            <a:r>
              <a:rPr lang="ru-RU" altLang="ru-RU" b="1" i="1" dirty="0" err="1">
                <a:solidFill>
                  <a:schemeClr val="tx2">
                    <a:lumMod val="75000"/>
                  </a:schemeClr>
                </a:solidFill>
                <a:latin typeface="Times New Roman" pitchFamily="18" charset="0"/>
                <a:cs typeface="Times New Roman" pitchFamily="18" charset="0"/>
              </a:rPr>
              <a:t>Альжан</a:t>
            </a:r>
            <a:r>
              <a:rPr lang="ru-RU" altLang="ru-RU" b="1" i="1" dirty="0">
                <a:solidFill>
                  <a:schemeClr val="tx2">
                    <a:lumMod val="75000"/>
                  </a:schemeClr>
                </a:solidFill>
                <a:latin typeface="Times New Roman" pitchFamily="18" charset="0"/>
                <a:cs typeface="Times New Roman" pitchFamily="18" charset="0"/>
              </a:rPr>
              <a:t>, которые работали в сфере сельского хозяйства. </a:t>
            </a:r>
            <a:endParaRPr lang="ru-RU" dirty="0">
              <a:solidFill>
                <a:schemeClr val="tx2">
                  <a:lumMod val="75000"/>
                </a:schemeClr>
              </a:solidFill>
            </a:endParaRPr>
          </a:p>
        </p:txBody>
      </p:sp>
      <p:pic>
        <p:nvPicPr>
          <p:cNvPr id="7" name="Picture 2" descr="C:\Users\User\Desktop\логотипы к 30 летию\лого_каз_30_лет_РК_rgb.png"/>
          <p:cNvPicPr>
            <a:picLocks noChangeAspect="1" noChangeArrowheads="1"/>
          </p:cNvPicPr>
          <p:nvPr/>
        </p:nvPicPr>
        <p:blipFill>
          <a:blip r:embed="rId3" cstate="print">
            <a:lum bright="-30000" contrast="40000"/>
          </a:blip>
          <a:srcRect/>
          <a:stretch>
            <a:fillRect/>
          </a:stretch>
        </p:blipFill>
        <p:spPr bwMode="auto">
          <a:xfrm>
            <a:off x="7452320" y="332656"/>
            <a:ext cx="1224136" cy="1224135"/>
          </a:xfrm>
          <a:prstGeom prst="rect">
            <a:avLst/>
          </a:prstGeom>
          <a:noFill/>
        </p:spPr>
      </p:pic>
    </p:spTree>
    <p:extLst>
      <p:ext uri="{BB962C8B-B14F-4D97-AF65-F5344CB8AC3E}">
        <p14:creationId xmlns:p14="http://schemas.microsoft.com/office/powerpoint/2010/main" xmlns="" val="20254768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5229200"/>
            <a:ext cx="8892480" cy="1240096"/>
          </a:xfrm>
        </p:spPr>
        <p:txBody>
          <a:bodyPr>
            <a:no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2019 жылы Тәуелсіз Қазақстан Республикасы үшін жаңа кезең басталды, Елбасы Нұрсұлтан Әбішұлы Назарбаев мемлекет басшысы қызметінен кетті.</a:t>
            </a:r>
            <a:endParaRPr lang="ru-RU" sz="18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В 2019 году для нашей Независимой Республики Казахстан начался новый этап, президент   Нурсултан </a:t>
            </a:r>
            <a:r>
              <a:rPr lang="ru-RU" sz="1800" b="1" i="1" dirty="0" err="1" smtClean="0">
                <a:solidFill>
                  <a:schemeClr val="tx2">
                    <a:lumMod val="75000"/>
                  </a:schemeClr>
                </a:solidFill>
                <a:latin typeface="Times New Roman" pitchFamily="18" charset="0"/>
                <a:cs typeface="Times New Roman" pitchFamily="18" charset="0"/>
              </a:rPr>
              <a:t>Абишевич</a:t>
            </a:r>
            <a:r>
              <a:rPr lang="ru-RU" sz="1800" b="1" i="1" dirty="0" smtClean="0">
                <a:solidFill>
                  <a:schemeClr val="tx2">
                    <a:lumMod val="75000"/>
                  </a:schemeClr>
                </a:solidFill>
                <a:latin typeface="Times New Roman" pitchFamily="18" charset="0"/>
                <a:cs typeface="Times New Roman" pitchFamily="18" charset="0"/>
              </a:rPr>
              <a:t>  Назарбаев сложил полномочия главы государства.</a:t>
            </a:r>
            <a:endParaRPr lang="ru-RU" sz="1800" b="1" i="1" dirty="0">
              <a:solidFill>
                <a:schemeClr val="tx2">
                  <a:lumMod val="75000"/>
                </a:schemeClr>
              </a:solidFill>
              <a:latin typeface="Times New Roman" pitchFamily="18" charset="0"/>
              <a:cs typeface="Times New Roman" pitchFamily="18" charset="0"/>
            </a:endParaRPr>
          </a:p>
        </p:txBody>
      </p:sp>
      <p:pic>
        <p:nvPicPr>
          <p:cNvPr id="24578" name="Picture 2" descr="C:\Users\1\Desktop\сканер фотоархив по истории г. Кокшетау\Коллекция фотодокументов 1 часть, 25.05\5810 Президент РК Нурсултан  Назарбаев во время своего  обращения к народу Пять социальных инициатив, 2018.jpg"/>
          <p:cNvPicPr>
            <a:picLocks noChangeAspect="1" noChangeArrowheads="1"/>
          </p:cNvPicPr>
          <p:nvPr/>
        </p:nvPicPr>
        <p:blipFill>
          <a:blip r:embed="rId2" cstate="print"/>
          <a:srcRect/>
          <a:stretch>
            <a:fillRect/>
          </a:stretch>
        </p:blipFill>
        <p:spPr bwMode="auto">
          <a:xfrm>
            <a:off x="467544" y="332656"/>
            <a:ext cx="8286808" cy="48577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логотипы к 30 летию\лого_каз_30_лет_РК_rgb.png"/>
          <p:cNvPicPr>
            <a:picLocks noChangeAspect="1" noChangeArrowheads="1"/>
          </p:cNvPicPr>
          <p:nvPr/>
        </p:nvPicPr>
        <p:blipFill>
          <a:blip r:embed="rId2" cstate="print">
            <a:lum bright="-30000" contrast="40000"/>
          </a:blip>
          <a:srcRect/>
          <a:stretch>
            <a:fillRect/>
          </a:stretch>
        </p:blipFill>
        <p:spPr bwMode="auto">
          <a:xfrm>
            <a:off x="395536" y="404664"/>
            <a:ext cx="1872208" cy="2232248"/>
          </a:xfrm>
          <a:prstGeom prst="rect">
            <a:avLst/>
          </a:prstGeom>
          <a:noFill/>
        </p:spPr>
      </p:pic>
      <p:pic>
        <p:nvPicPr>
          <p:cNvPr id="3" name="Рисунок 2" descr="efdf01c5ca17a605458c32d8aa42c004.png"/>
          <p:cNvPicPr>
            <a:picLocks noChangeAspect="1"/>
          </p:cNvPicPr>
          <p:nvPr/>
        </p:nvPicPr>
        <p:blipFill>
          <a:blip r:embed="rId3" cstate="print">
            <a:lum bright="20000" contrast="40000"/>
          </a:blip>
          <a:stretch>
            <a:fillRect/>
          </a:stretch>
        </p:blipFill>
        <p:spPr>
          <a:xfrm>
            <a:off x="2987824" y="404664"/>
            <a:ext cx="3147261" cy="1783753"/>
          </a:xfrm>
          <a:prstGeom prst="rect">
            <a:avLst/>
          </a:prstGeom>
        </p:spPr>
      </p:pic>
      <p:pic>
        <p:nvPicPr>
          <p:cNvPr id="4" name="Picture 2" descr="C:\Users\user\Desktop\эмблема.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88224" y="260648"/>
            <a:ext cx="2143140" cy="195976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971600" y="3212976"/>
            <a:ext cx="7191841" cy="2031325"/>
          </a:xfrm>
          <a:prstGeom prst="rect">
            <a:avLst/>
          </a:prstGeom>
        </p:spPr>
        <p:txBody>
          <a:bodyPr wrap="square">
            <a:spAutoFit/>
          </a:bodyPr>
          <a:lstStyle/>
          <a:p>
            <a:pPr algn="ctr">
              <a:buClr>
                <a:schemeClr val="accent3"/>
              </a:buClr>
              <a:defRPr/>
            </a:pPr>
            <a:r>
              <a:rPr lang="kk-KZ" sz="4800" b="1" i="1" dirty="0" smtClean="0">
                <a:solidFill>
                  <a:schemeClr val="tx2">
                    <a:lumMod val="75000"/>
                  </a:schemeClr>
                </a:solidFill>
                <a:latin typeface="Times New Roman" pitchFamily="18" charset="0"/>
                <a:cs typeface="Times New Roman" pitchFamily="18" charset="0"/>
              </a:rPr>
              <a:t>Назарларыңызға рақмет</a:t>
            </a:r>
            <a:r>
              <a:rPr lang="ru-RU" sz="4800" b="1" i="1" dirty="0" smtClean="0">
                <a:solidFill>
                  <a:schemeClr val="tx2">
                    <a:lumMod val="75000"/>
                  </a:schemeClr>
                </a:solidFill>
                <a:latin typeface="Times New Roman" pitchFamily="18" charset="0"/>
                <a:cs typeface="Times New Roman" pitchFamily="18" charset="0"/>
              </a:rPr>
              <a:t>!</a:t>
            </a:r>
          </a:p>
          <a:p>
            <a:pPr algn="ctr">
              <a:buClr>
                <a:schemeClr val="accent3"/>
              </a:buClr>
              <a:defRPr/>
            </a:pPr>
            <a:endParaRPr lang="ru-RU" sz="1200" b="1" i="1" dirty="0" smtClean="0">
              <a:solidFill>
                <a:schemeClr val="tx2">
                  <a:lumMod val="75000"/>
                </a:schemeClr>
              </a:solidFill>
              <a:latin typeface="Times New Roman" pitchFamily="18" charset="0"/>
              <a:cs typeface="Times New Roman" pitchFamily="18" charset="0"/>
            </a:endParaRPr>
          </a:p>
          <a:p>
            <a:pPr algn="ctr">
              <a:buClr>
                <a:schemeClr val="accent3"/>
              </a:buClr>
              <a:defRPr/>
            </a:pPr>
            <a:r>
              <a:rPr lang="ru-RU" sz="4800" b="1" i="1" dirty="0" smtClean="0">
                <a:solidFill>
                  <a:schemeClr val="tx2">
                    <a:lumMod val="75000"/>
                  </a:schemeClr>
                </a:solidFill>
                <a:latin typeface="Times New Roman" pitchFamily="18" charset="0"/>
                <a:cs typeface="Times New Roman" pitchFamily="18" charset="0"/>
              </a:rPr>
              <a:t>Благодарим за внимание!</a:t>
            </a:r>
          </a:p>
          <a:p>
            <a:pPr algn="ctr">
              <a:buClr>
                <a:schemeClr val="accent3"/>
              </a:buClr>
              <a:defRPr/>
            </a:pPr>
            <a:endParaRPr lang="ru-RU" b="1" dirty="0" smtClean="0">
              <a:solidFill>
                <a:schemeClr val="tx2">
                  <a:lumMod val="75000"/>
                </a:schemeClr>
              </a:solidFill>
              <a:cs typeface="Times New Roman" pitchFamily="18" charset="0"/>
            </a:endParaRPr>
          </a:p>
        </p:txBody>
      </p:sp>
      <p:sp>
        <p:nvSpPr>
          <p:cNvPr id="6" name="Прямоугольник 5"/>
          <p:cNvSpPr/>
          <p:nvPr/>
        </p:nvSpPr>
        <p:spPr>
          <a:xfrm>
            <a:off x="2627784" y="6211669"/>
            <a:ext cx="4572000" cy="646331"/>
          </a:xfrm>
          <a:prstGeom prst="rect">
            <a:avLst/>
          </a:prstGeom>
        </p:spPr>
        <p:txBody>
          <a:bodyPr>
            <a:spAutoFit/>
          </a:bodyPr>
          <a:lstStyle/>
          <a:p>
            <a:pPr algn="ctr"/>
            <a:r>
              <a:rPr lang="kk-KZ" dirty="0" smtClean="0">
                <a:solidFill>
                  <a:schemeClr val="tx2">
                    <a:lumMod val="75000"/>
                  </a:schemeClr>
                </a:solidFill>
                <a:latin typeface="Times New Roman" pitchFamily="18" charset="0"/>
                <a:cs typeface="Times New Roman" pitchFamily="18" charset="0"/>
              </a:rPr>
              <a:t>Көкшетау қаласының мемлекеттік архиві</a:t>
            </a:r>
          </a:p>
          <a:p>
            <a:pPr algn="ctr"/>
            <a:r>
              <a:rPr lang="kk-KZ" dirty="0" smtClean="0">
                <a:solidFill>
                  <a:schemeClr val="tx2">
                    <a:lumMod val="75000"/>
                  </a:schemeClr>
                </a:solidFill>
                <a:latin typeface="Times New Roman" pitchFamily="18" charset="0"/>
                <a:cs typeface="Times New Roman" pitchFamily="18" charset="0"/>
              </a:rPr>
              <a:t>2021 жыл</a:t>
            </a:r>
            <a:endParaRPr lang="ru-RU" dirty="0">
              <a:solidFill>
                <a:schemeClr val="tx2">
                  <a:lumMod val="75000"/>
                </a:schemeClr>
              </a:solidFill>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ww\Pictures\2019-10-18\005.jpg"/>
          <p:cNvPicPr>
            <a:picLocks noChangeAspect="1" noChangeArrowheads="1"/>
          </p:cNvPicPr>
          <p:nvPr/>
        </p:nvPicPr>
        <p:blipFill>
          <a:blip r:embed="rId2" cstate="print"/>
          <a:srcRect/>
          <a:stretch>
            <a:fillRect/>
          </a:stretch>
        </p:blipFill>
        <p:spPr>
          <a:xfrm>
            <a:off x="4355976" y="404664"/>
            <a:ext cx="4373562" cy="6048672"/>
          </a:xfrm>
          <a:prstGeom prst="rect">
            <a:avLst/>
          </a:prstGeom>
          <a:ln>
            <a:noFill/>
          </a:ln>
          <a:effectLst>
            <a:softEdge rad="112500"/>
          </a:effectLst>
        </p:spPr>
      </p:pic>
      <p:pic>
        <p:nvPicPr>
          <p:cNvPr id="7" name="Picture 2" descr="C:\Users\ww\Pictures\2019-10-18\001.jpg"/>
          <p:cNvPicPr>
            <a:picLocks noChangeAspect="1" noChangeArrowheads="1"/>
          </p:cNvPicPr>
          <p:nvPr/>
        </p:nvPicPr>
        <p:blipFill>
          <a:blip r:embed="rId3" cstate="print"/>
          <a:srcRect/>
          <a:stretch>
            <a:fillRect/>
          </a:stretch>
        </p:blipFill>
        <p:spPr bwMode="auto">
          <a:xfrm>
            <a:off x="683568" y="476672"/>
            <a:ext cx="3384376" cy="3384674"/>
          </a:xfrm>
          <a:prstGeom prst="rect">
            <a:avLst/>
          </a:prstGeom>
          <a:noFill/>
          <a:ln w="9525">
            <a:noFill/>
            <a:miter lim="800000"/>
            <a:headEnd/>
            <a:tailEnd/>
          </a:ln>
        </p:spPr>
      </p:pic>
      <p:sp>
        <p:nvSpPr>
          <p:cNvPr id="8" name="Прямоугольник 7"/>
          <p:cNvSpPr/>
          <p:nvPr/>
        </p:nvSpPr>
        <p:spPr>
          <a:xfrm>
            <a:off x="251520" y="3933056"/>
            <a:ext cx="4104456" cy="2631490"/>
          </a:xfrm>
          <a:prstGeom prst="rect">
            <a:avLst/>
          </a:prstGeom>
        </p:spPr>
        <p:txBody>
          <a:bodyPr wrap="square">
            <a:spAutoFit/>
          </a:bodyPr>
          <a:lstStyle/>
          <a:p>
            <a:pPr algn="just"/>
            <a:r>
              <a:rPr lang="kk-KZ" sz="1600" b="1" i="1" dirty="0" smtClean="0">
                <a:solidFill>
                  <a:schemeClr val="tx2">
                    <a:lumMod val="75000"/>
                  </a:schemeClr>
                </a:solidFill>
                <a:latin typeface="Times New Roman" pitchFamily="18" charset="0"/>
                <a:cs typeface="Times New Roman" pitchFamily="18" charset="0"/>
              </a:rPr>
              <a:t>Қазақстан өз </a:t>
            </a:r>
            <a:r>
              <a:rPr lang="kk-KZ" sz="1600" b="1" i="1" dirty="0" smtClean="0">
                <a:solidFill>
                  <a:schemeClr val="tx2">
                    <a:lumMod val="75000"/>
                  </a:schemeClr>
                </a:solidFill>
                <a:latin typeface="Times New Roman" pitchFamily="18" charset="0"/>
                <a:cs typeface="Times New Roman" pitchFamily="18" charset="0"/>
              </a:rPr>
              <a:t>табыстарымен 1991 </a:t>
            </a:r>
            <a:r>
              <a:rPr lang="kk-KZ" sz="1600" b="1" i="1" dirty="0" smtClean="0">
                <a:solidFill>
                  <a:schemeClr val="tx2">
                    <a:lumMod val="75000"/>
                  </a:schemeClr>
                </a:solidFill>
                <a:latin typeface="Times New Roman" pitchFamily="18" charset="0"/>
                <a:cs typeface="Times New Roman" pitchFamily="18" charset="0"/>
              </a:rPr>
              <a:t>жылы 1 желтоқсанда Мемлекет басшысы болып бірауыздан сайланған Тұңғыш Президент Н.Назарбаевтың жүргізген тұрақтылық саясатына қарыздар.</a:t>
            </a:r>
            <a:endParaRPr lang="ru-RU" sz="1600" b="1" i="1" dirty="0" smtClean="0">
              <a:solidFill>
                <a:schemeClr val="tx2">
                  <a:lumMod val="75000"/>
                </a:schemeClr>
              </a:solidFill>
              <a:latin typeface="Times New Roman" pitchFamily="18" charset="0"/>
              <a:cs typeface="Times New Roman" pitchFamily="18" charset="0"/>
            </a:endParaRPr>
          </a:p>
          <a:p>
            <a:pPr algn="just"/>
            <a:endParaRPr lang="ru-RU" sz="500" b="1" i="1" dirty="0" smtClean="0">
              <a:solidFill>
                <a:schemeClr val="tx2">
                  <a:lumMod val="75000"/>
                </a:schemeClr>
              </a:solidFill>
              <a:latin typeface="Times New Roman" pitchFamily="18" charset="0"/>
              <a:cs typeface="Times New Roman" pitchFamily="18" charset="0"/>
            </a:endParaRPr>
          </a:p>
          <a:p>
            <a:pPr algn="just"/>
            <a:r>
              <a:rPr lang="ru-RU" sz="1600" b="1" i="1" dirty="0" smtClean="0">
                <a:solidFill>
                  <a:schemeClr val="tx2">
                    <a:lumMod val="75000"/>
                  </a:schemeClr>
                </a:solidFill>
                <a:latin typeface="Times New Roman" pitchFamily="18" charset="0"/>
                <a:cs typeface="Times New Roman" pitchFamily="18" charset="0"/>
              </a:rPr>
              <a:t>Своими успехами Казахстан обязан политике стабильности, проводимой Первым Президентом Н. Назарбаевым, который был единодушно избран 1 декабря 1991 года Главой государства.</a:t>
            </a:r>
            <a:endParaRPr lang="ru-RU" sz="1600" b="1" i="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391487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ww\Pictures\2019-10-18\003.jpg"/>
          <p:cNvPicPr>
            <a:picLocks noChangeAspect="1" noChangeArrowheads="1"/>
          </p:cNvPicPr>
          <p:nvPr/>
        </p:nvPicPr>
        <p:blipFill>
          <a:blip r:embed="rId2" cstate="print"/>
          <a:srcRect b="24151"/>
          <a:stretch>
            <a:fillRect/>
          </a:stretch>
        </p:blipFill>
        <p:spPr>
          <a:xfrm>
            <a:off x="323528" y="1916832"/>
            <a:ext cx="8496944" cy="4649068"/>
          </a:xfrm>
          <a:prstGeom prst="rect">
            <a:avLst/>
          </a:prstGeom>
          <a:ln>
            <a:noFill/>
          </a:ln>
          <a:effectLst>
            <a:softEdge rad="112500"/>
          </a:effectLst>
        </p:spPr>
      </p:pic>
      <p:sp>
        <p:nvSpPr>
          <p:cNvPr id="5" name="Прямоугольник 4"/>
          <p:cNvSpPr/>
          <p:nvPr/>
        </p:nvSpPr>
        <p:spPr>
          <a:xfrm>
            <a:off x="467544" y="260648"/>
            <a:ext cx="8064896" cy="1723549"/>
          </a:xfrm>
          <a:prstGeom prst="rect">
            <a:avLst/>
          </a:prstGeom>
        </p:spPr>
        <p:txBody>
          <a:bodyPr wrap="square">
            <a:spAutoFit/>
          </a:bodyPr>
          <a:lstStyle/>
          <a:p>
            <a:pPr algn="just"/>
            <a:r>
              <a:rPr lang="kk-KZ" sz="1600" b="1" i="1" dirty="0" smtClean="0">
                <a:latin typeface="Times New Roman" pitchFamily="18" charset="0"/>
                <a:cs typeface="Times New Roman" pitchFamily="18" charset="0"/>
              </a:rPr>
              <a:t>	1991 жылғы 12 желтоқсандағы «Степной маяк» газетінде Қазақ Кеңестік Социалистік Республикасын Қазақстан Республикасы деп өзгерту туралы Қазақ Кеңестік Социалистік Республикасының Заңы жарияланды.</a:t>
            </a:r>
          </a:p>
          <a:p>
            <a:pPr algn="just"/>
            <a:endParaRPr lang="kk-KZ" sz="1000" b="1" i="1" dirty="0" smtClean="0">
              <a:latin typeface="Times New Roman" pitchFamily="18" charset="0"/>
              <a:cs typeface="Times New Roman" pitchFamily="18" charset="0"/>
            </a:endParaRPr>
          </a:p>
          <a:p>
            <a:pPr algn="just"/>
            <a:r>
              <a:rPr lang="kk-KZ" sz="1600" b="1" i="1" dirty="0" smtClean="0">
                <a:latin typeface="Times New Roman" pitchFamily="18" charset="0"/>
                <a:cs typeface="Times New Roman" pitchFamily="18" charset="0"/>
              </a:rPr>
              <a:t>	В газете Степной маяк от 12 декабря 1991 года опубликован Закон Казахской Советской Социалистической Республики о переименовании Казахской Советской Социалистической Республики в Республику Казахстан.</a:t>
            </a:r>
            <a:endParaRPr lang="ru-RU" sz="1600" b="1" i="1"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ww\Pictures\2019-10-18\006.jpg"/>
          <p:cNvPicPr>
            <a:picLocks noChangeAspect="1" noChangeArrowheads="1"/>
          </p:cNvPicPr>
          <p:nvPr/>
        </p:nvPicPr>
        <p:blipFill>
          <a:blip r:embed="rId2" cstate="print"/>
          <a:srcRect/>
          <a:stretch>
            <a:fillRect/>
          </a:stretch>
        </p:blipFill>
        <p:spPr>
          <a:xfrm>
            <a:off x="323528" y="332656"/>
            <a:ext cx="5184775" cy="6337300"/>
          </a:xfrm>
          <a:prstGeom prst="rect">
            <a:avLst/>
          </a:prstGeom>
          <a:ln>
            <a:noFill/>
          </a:ln>
          <a:effectLst>
            <a:softEdge rad="112500"/>
          </a:effectLst>
        </p:spPr>
      </p:pic>
      <p:sp>
        <p:nvSpPr>
          <p:cNvPr id="5" name="Прямоугольник 4"/>
          <p:cNvSpPr/>
          <p:nvPr/>
        </p:nvSpPr>
        <p:spPr>
          <a:xfrm>
            <a:off x="5508104" y="620688"/>
            <a:ext cx="3384376" cy="5078313"/>
          </a:xfrm>
          <a:prstGeom prst="rect">
            <a:avLst/>
          </a:prstGeom>
        </p:spPr>
        <p:txBody>
          <a:bodyPr wrap="square">
            <a:spAutoFit/>
          </a:bodyPr>
          <a:lstStyle/>
          <a:p>
            <a:pPr algn="just"/>
            <a:r>
              <a:rPr lang="ru-RU" b="1" i="1" dirty="0" smtClean="0">
                <a:solidFill>
                  <a:schemeClr val="tx2">
                    <a:lumMod val="75000"/>
                  </a:schemeClr>
                </a:solidFill>
                <a:latin typeface="Times New Roman" pitchFamily="18" charset="0"/>
                <a:cs typeface="Times New Roman" pitchFamily="18" charset="0"/>
              </a:rPr>
              <a:t>Степной маяк </a:t>
            </a:r>
            <a:r>
              <a:rPr lang="ru-RU" b="1" i="1" dirty="0" err="1" smtClean="0">
                <a:solidFill>
                  <a:schemeClr val="tx2">
                    <a:lumMod val="75000"/>
                  </a:schemeClr>
                </a:solidFill>
                <a:latin typeface="Times New Roman" pitchFamily="18" charset="0"/>
                <a:cs typeface="Times New Roman" pitchFamily="18" charset="0"/>
              </a:rPr>
              <a:t>газетінің </a:t>
            </a:r>
            <a:r>
              <a:rPr lang="ru-RU" b="1" i="1" dirty="0" smtClean="0">
                <a:solidFill>
                  <a:schemeClr val="tx2">
                    <a:lumMod val="75000"/>
                  </a:schemeClr>
                </a:solidFill>
                <a:latin typeface="Times New Roman" pitchFamily="18" charset="0"/>
                <a:cs typeface="Times New Roman" pitchFamily="18" charset="0"/>
              </a:rPr>
              <a:t>1991 </a:t>
            </a:r>
            <a:r>
              <a:rPr lang="ru-RU" b="1" i="1" dirty="0" err="1" smtClean="0">
                <a:solidFill>
                  <a:schemeClr val="tx2">
                    <a:lumMod val="75000"/>
                  </a:schemeClr>
                </a:solidFill>
                <a:latin typeface="Times New Roman" pitchFamily="18" charset="0"/>
                <a:cs typeface="Times New Roman" pitchFamily="18" charset="0"/>
              </a:rPr>
              <a:t>жылғы </a:t>
            </a:r>
            <a:r>
              <a:rPr lang="ru-RU" b="1" i="1" dirty="0" smtClean="0">
                <a:solidFill>
                  <a:schemeClr val="tx2">
                    <a:lumMod val="75000"/>
                  </a:schemeClr>
                </a:solidFill>
                <a:latin typeface="Times New Roman" pitchFamily="18" charset="0"/>
                <a:cs typeface="Times New Roman" pitchFamily="18" charset="0"/>
              </a:rPr>
              <a:t>12 </a:t>
            </a:r>
            <a:r>
              <a:rPr lang="ru-RU" b="1" i="1" dirty="0" err="1" smtClean="0">
                <a:solidFill>
                  <a:schemeClr val="tx2">
                    <a:lumMod val="75000"/>
                  </a:schemeClr>
                </a:solidFill>
                <a:latin typeface="Times New Roman" pitchFamily="18" charset="0"/>
                <a:cs typeface="Times New Roman" pitchFamily="18" charset="0"/>
              </a:rPr>
              <a:t>желтоқсандағы </a:t>
            </a:r>
            <a:r>
              <a:rPr lang="ru-RU" b="1" i="1" dirty="0" smtClean="0">
                <a:solidFill>
                  <a:schemeClr val="tx2">
                    <a:lumMod val="75000"/>
                  </a:schemeClr>
                </a:solidFill>
                <a:latin typeface="Times New Roman" pitchFamily="18" charset="0"/>
                <a:cs typeface="Times New Roman" pitchFamily="18" charset="0"/>
              </a:rPr>
              <a:t>239 </a:t>
            </a:r>
            <a:r>
              <a:rPr lang="ru-RU" b="1" i="1" dirty="0" err="1" smtClean="0">
                <a:solidFill>
                  <a:schemeClr val="tx2">
                    <a:lumMod val="75000"/>
                  </a:schemeClr>
                </a:solidFill>
                <a:latin typeface="Times New Roman" pitchFamily="18" charset="0"/>
                <a:cs typeface="Times New Roman" pitchFamily="18" charset="0"/>
              </a:rPr>
              <a:t>нөмірінде </a:t>
            </a:r>
            <a:r>
              <a:rPr lang="ru-RU" b="1" i="1" dirty="0" smtClean="0">
                <a:solidFill>
                  <a:schemeClr val="tx2">
                    <a:lumMod val="75000"/>
                  </a:schemeClr>
                </a:solidFill>
                <a:latin typeface="Times New Roman" pitchFamily="18" charset="0"/>
                <a:cs typeface="Times New Roman" pitchFamily="18" charset="0"/>
              </a:rPr>
              <a:t>Н</a:t>
            </a:r>
            <a:r>
              <a:rPr lang="ru-RU" b="1" i="1" dirty="0" smtClean="0">
                <a:solidFill>
                  <a:schemeClr val="tx2">
                    <a:lumMod val="75000"/>
                  </a:schemeClr>
                </a:solidFill>
                <a:latin typeface="Times New Roman" pitchFamily="18" charset="0"/>
                <a:cs typeface="Times New Roman" pitchFamily="18" charset="0"/>
              </a:rPr>
              <a:t>. Ә. </a:t>
            </a:r>
            <a:r>
              <a:rPr lang="ru-RU" b="1" i="1" dirty="0" err="1" smtClean="0">
                <a:solidFill>
                  <a:schemeClr val="tx2">
                    <a:lumMod val="75000"/>
                  </a:schemeClr>
                </a:solidFill>
                <a:latin typeface="Times New Roman" pitchFamily="18" charset="0"/>
                <a:cs typeface="Times New Roman" pitchFamily="18" charset="0"/>
              </a:rPr>
              <a:t>Назарбаевтың </a:t>
            </a:r>
            <a:r>
              <a:rPr lang="ru-RU" b="1" i="1" dirty="0" err="1" smtClean="0">
                <a:solidFill>
                  <a:schemeClr val="tx2">
                    <a:lumMod val="75000"/>
                  </a:schemeClr>
                </a:solidFill>
                <a:latin typeface="Times New Roman" pitchFamily="18" charset="0"/>
                <a:cs typeface="Times New Roman" pitchFamily="18" charset="0"/>
              </a:rPr>
              <a:t>Қазақстан </a:t>
            </a:r>
            <a:r>
              <a:rPr lang="ru-RU" b="1" i="1" dirty="0" err="1" smtClean="0">
                <a:solidFill>
                  <a:schemeClr val="tx2">
                    <a:lumMod val="75000"/>
                  </a:schemeClr>
                </a:solidFill>
                <a:latin typeface="Times New Roman" pitchFamily="18" charset="0"/>
                <a:cs typeface="Times New Roman" pitchFamily="18" charset="0"/>
              </a:rPr>
              <a:t>Республикасы</a:t>
            </a:r>
            <a:r>
              <a:rPr lang="ru-RU" b="1" i="1" dirty="0" smtClean="0">
                <a:solidFill>
                  <a:schemeClr val="tx2">
                    <a:lumMod val="75000"/>
                  </a:schemeClr>
                </a:solidFill>
                <a:latin typeface="Times New Roman" pitchFamily="18" charset="0"/>
                <a:cs typeface="Times New Roman" pitchFamily="18" charset="0"/>
              </a:rPr>
              <a:t> </a:t>
            </a:r>
            <a:r>
              <a:rPr lang="ru-RU" b="1" i="1" dirty="0" err="1" smtClean="0">
                <a:solidFill>
                  <a:schemeClr val="tx2">
                    <a:lumMod val="75000"/>
                  </a:schemeClr>
                </a:solidFill>
                <a:latin typeface="Times New Roman" pitchFamily="18" charset="0"/>
                <a:cs typeface="Times New Roman" pitchFamily="18" charset="0"/>
              </a:rPr>
              <a:t>Президентінің қызметіне кірісуіне</a:t>
            </a:r>
            <a:r>
              <a:rPr lang="ru-RU" b="1" i="1" dirty="0" smtClean="0">
                <a:solidFill>
                  <a:schemeClr val="tx2">
                    <a:lumMod val="75000"/>
                  </a:schemeClr>
                </a:solidFill>
                <a:latin typeface="Times New Roman" pitchFamily="18" charset="0"/>
                <a:cs typeface="Times New Roman" pitchFamily="18" charset="0"/>
              </a:rPr>
              <a:t> </a:t>
            </a:r>
            <a:r>
              <a:rPr lang="ru-RU" b="1" i="1" dirty="0" err="1" smtClean="0">
                <a:solidFill>
                  <a:schemeClr val="tx2">
                    <a:lumMod val="75000"/>
                  </a:schemeClr>
                </a:solidFill>
                <a:latin typeface="Times New Roman" pitchFamily="18" charset="0"/>
                <a:cs typeface="Times New Roman" pitchFamily="18" charset="0"/>
              </a:rPr>
              <a:t>арналған Жоғарғы Кеңестің салтанатты</a:t>
            </a:r>
            <a:r>
              <a:rPr lang="ru-RU" b="1" i="1" dirty="0" smtClean="0">
                <a:solidFill>
                  <a:schemeClr val="tx2">
                    <a:lumMod val="75000"/>
                  </a:schemeClr>
                </a:solidFill>
                <a:latin typeface="Times New Roman" pitchFamily="18" charset="0"/>
                <a:cs typeface="Times New Roman" pitchFamily="18" charset="0"/>
              </a:rPr>
              <a:t> </a:t>
            </a:r>
            <a:r>
              <a:rPr lang="ru-RU" b="1" i="1" dirty="0" err="1" smtClean="0">
                <a:solidFill>
                  <a:schemeClr val="tx2">
                    <a:lumMod val="75000"/>
                  </a:schemeClr>
                </a:solidFill>
                <a:latin typeface="Times New Roman" pitchFamily="18" charset="0"/>
                <a:cs typeface="Times New Roman" pitchFamily="18" charset="0"/>
              </a:rPr>
              <a:t>оты-рысында</a:t>
            </a:r>
            <a:r>
              <a:rPr lang="ru-RU" b="1" i="1" dirty="0" smtClean="0">
                <a:solidFill>
                  <a:schemeClr val="tx2">
                    <a:lumMod val="75000"/>
                  </a:schemeClr>
                </a:solidFill>
                <a:latin typeface="Times New Roman" pitchFamily="18" charset="0"/>
                <a:cs typeface="Times New Roman" pitchFamily="18" charset="0"/>
              </a:rPr>
              <a:t> </a:t>
            </a:r>
            <a:r>
              <a:rPr lang="ru-RU" b="1" i="1" dirty="0" err="1" smtClean="0">
                <a:solidFill>
                  <a:schemeClr val="tx2">
                    <a:lumMod val="75000"/>
                  </a:schemeClr>
                </a:solidFill>
                <a:latin typeface="Times New Roman" pitchFamily="18" charset="0"/>
                <a:cs typeface="Times New Roman" pitchFamily="18" charset="0"/>
              </a:rPr>
              <a:t>сөйлеген сөзі жарияланды</a:t>
            </a:r>
            <a:r>
              <a:rPr lang="ru-RU" b="1" i="1" dirty="0" smtClean="0">
                <a:solidFill>
                  <a:schemeClr val="tx2">
                    <a:lumMod val="75000"/>
                  </a:schemeClr>
                </a:solidFill>
                <a:latin typeface="Times New Roman" pitchFamily="18" charset="0"/>
                <a:cs typeface="Times New Roman" pitchFamily="18" charset="0"/>
              </a:rPr>
              <a:t>.</a:t>
            </a:r>
          </a:p>
          <a:p>
            <a:pPr algn="just"/>
            <a:endParaRPr lang="ru-RU" b="1" i="1" dirty="0" smtClean="0">
              <a:solidFill>
                <a:schemeClr val="tx2">
                  <a:lumMod val="75000"/>
                </a:schemeClr>
              </a:solidFill>
              <a:latin typeface="Times New Roman" pitchFamily="18" charset="0"/>
              <a:cs typeface="Times New Roman" pitchFamily="18" charset="0"/>
            </a:endParaRPr>
          </a:p>
          <a:p>
            <a:pPr algn="just"/>
            <a:r>
              <a:rPr lang="ru-RU" b="1" i="1" dirty="0" smtClean="0">
                <a:solidFill>
                  <a:schemeClr val="tx2">
                    <a:lumMod val="75000"/>
                  </a:schemeClr>
                </a:solidFill>
                <a:latin typeface="Times New Roman" pitchFamily="18" charset="0"/>
                <a:cs typeface="Times New Roman" pitchFamily="18" charset="0"/>
              </a:rPr>
              <a:t>В № 239 газеты Степной маяк от 12 декабря 1991 года опубликована речь Н. А. Назарбаева на </a:t>
            </a:r>
            <a:r>
              <a:rPr lang="ru-RU" b="1" i="1" dirty="0" err="1" smtClean="0">
                <a:solidFill>
                  <a:schemeClr val="tx2">
                    <a:lumMod val="75000"/>
                  </a:schemeClr>
                </a:solidFill>
                <a:latin typeface="Times New Roman" pitchFamily="18" charset="0"/>
                <a:cs typeface="Times New Roman" pitchFamily="18" charset="0"/>
              </a:rPr>
              <a:t>торжествен-ном</a:t>
            </a:r>
            <a:r>
              <a:rPr lang="ru-RU" b="1" i="1" dirty="0" smtClean="0">
                <a:solidFill>
                  <a:schemeClr val="tx2">
                    <a:lumMod val="75000"/>
                  </a:schemeClr>
                </a:solidFill>
                <a:latin typeface="Times New Roman" pitchFamily="18" charset="0"/>
                <a:cs typeface="Times New Roman" pitchFamily="18" charset="0"/>
              </a:rPr>
              <a:t> заседании Верховного Совета, посвященном </a:t>
            </a:r>
            <a:r>
              <a:rPr lang="ru-RU" b="1" i="1" dirty="0" err="1" smtClean="0">
                <a:solidFill>
                  <a:schemeClr val="tx2">
                    <a:lumMod val="75000"/>
                  </a:schemeClr>
                </a:solidFill>
                <a:latin typeface="Times New Roman" pitchFamily="18" charset="0"/>
                <a:cs typeface="Times New Roman" pitchFamily="18" charset="0"/>
              </a:rPr>
              <a:t>вступле-нию</a:t>
            </a:r>
            <a:r>
              <a:rPr lang="ru-RU" b="1" i="1" dirty="0" smtClean="0">
                <a:solidFill>
                  <a:schemeClr val="tx2">
                    <a:lumMod val="75000"/>
                  </a:schemeClr>
                </a:solidFill>
                <a:latin typeface="Times New Roman" pitchFamily="18" charset="0"/>
                <a:cs typeface="Times New Roman" pitchFamily="18" charset="0"/>
              </a:rPr>
              <a:t> в должность Президента Республики Казахстан </a:t>
            </a:r>
            <a:endParaRPr lang="ru-RU" b="1" i="1" dirty="0">
              <a:solidFill>
                <a:schemeClr val="tx2">
                  <a:lumMod val="75000"/>
                </a:schemeClr>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публикации ноября\30.11.2021 урок верность избранному пути\наз 222 — копия.jpg"/>
          <p:cNvPicPr>
            <a:picLocks noChangeAspect="1" noChangeArrowheads="1"/>
          </p:cNvPicPr>
          <p:nvPr/>
        </p:nvPicPr>
        <p:blipFill>
          <a:blip r:embed="rId2" cstate="print"/>
          <a:srcRect/>
          <a:stretch>
            <a:fillRect/>
          </a:stretch>
        </p:blipFill>
        <p:spPr bwMode="auto">
          <a:xfrm>
            <a:off x="323528" y="620688"/>
            <a:ext cx="4212976" cy="3672408"/>
          </a:xfrm>
          <a:prstGeom prst="rect">
            <a:avLst/>
          </a:prstGeom>
          <a:ln>
            <a:noFill/>
          </a:ln>
          <a:effectLst>
            <a:softEdge rad="112500"/>
          </a:effectLst>
        </p:spPr>
      </p:pic>
      <p:sp>
        <p:nvSpPr>
          <p:cNvPr id="1027" name="Rectangle 3"/>
          <p:cNvSpPr>
            <a:spLocks noChangeArrowheads="1"/>
          </p:cNvSpPr>
          <p:nvPr/>
        </p:nvSpPr>
        <p:spPr bwMode="auto">
          <a:xfrm>
            <a:off x="467544" y="4458019"/>
            <a:ext cx="835292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2">
                    <a:lumMod val="75000"/>
                  </a:schemeClr>
                </a:solidFill>
                <a:effectLst/>
                <a:latin typeface="Times New Roman" pitchFamily="18" charset="0"/>
                <a:ea typeface="Calibri" pitchFamily="34" charset="0"/>
                <a:cs typeface="Times New Roman" pitchFamily="18" charset="0"/>
              </a:rPr>
              <a:t>Под руководством Президента Нурсултана </a:t>
            </a:r>
            <a:r>
              <a:rPr kumimoji="0" lang="ru-RU" sz="1600" b="1" i="1" u="none" strike="noStrike" cap="none" normalizeH="0" baseline="0" dirty="0" err="1" smtClean="0">
                <a:ln>
                  <a:noFill/>
                </a:ln>
                <a:solidFill>
                  <a:schemeClr val="tx2">
                    <a:lumMod val="75000"/>
                  </a:schemeClr>
                </a:solidFill>
                <a:effectLst/>
                <a:latin typeface="Times New Roman" pitchFamily="18" charset="0"/>
                <a:ea typeface="Calibri" pitchFamily="34" charset="0"/>
                <a:cs typeface="Times New Roman" pitchFamily="18" charset="0"/>
              </a:rPr>
              <a:t>Абишевича</a:t>
            </a:r>
            <a:r>
              <a:rPr kumimoji="0" lang="ru-RU" sz="1600" b="1" i="1" u="none" strike="noStrike" cap="none" normalizeH="0" baseline="0" dirty="0" smtClean="0">
                <a:ln>
                  <a:noFill/>
                </a:ln>
                <a:solidFill>
                  <a:schemeClr val="tx2">
                    <a:lumMod val="75000"/>
                  </a:schemeClr>
                </a:solidFill>
                <a:effectLst/>
                <a:latin typeface="Times New Roman" pitchFamily="18" charset="0"/>
                <a:ea typeface="Calibri" pitchFamily="34" charset="0"/>
                <a:cs typeface="Times New Roman" pitchFamily="18" charset="0"/>
              </a:rPr>
              <a:t> Назарбаева были осуществлены широкомасштабные реформы в экономике, политике и социальной сфере Республики Казахстан, в том числе и в городе Кокшетау. Все эти перемены к лучшему произошли за годы независимости благодаря трудолюбию и упорству нашего Президента Нурсултана </a:t>
            </a:r>
            <a:r>
              <a:rPr kumimoji="0" lang="ru-RU" sz="1600" b="1" i="1" u="none" strike="noStrike" cap="none" normalizeH="0" baseline="0" dirty="0" err="1" smtClean="0">
                <a:ln>
                  <a:noFill/>
                </a:ln>
                <a:solidFill>
                  <a:schemeClr val="tx2">
                    <a:lumMod val="75000"/>
                  </a:schemeClr>
                </a:solidFill>
                <a:effectLst/>
                <a:latin typeface="Times New Roman" pitchFamily="18" charset="0"/>
                <a:ea typeface="Calibri" pitchFamily="34" charset="0"/>
                <a:cs typeface="Times New Roman" pitchFamily="18" charset="0"/>
              </a:rPr>
              <a:t>Абишевича</a:t>
            </a:r>
            <a:r>
              <a:rPr kumimoji="0" lang="ru-RU" sz="1600" b="1" i="1" u="none" strike="noStrike" cap="none" normalizeH="0" baseline="0" dirty="0" smtClean="0">
                <a:ln>
                  <a:noFill/>
                </a:ln>
                <a:solidFill>
                  <a:schemeClr val="tx2">
                    <a:lumMod val="75000"/>
                  </a:schemeClr>
                </a:solidFill>
                <a:effectLst/>
                <a:latin typeface="Times New Roman" pitchFamily="18" charset="0"/>
                <a:ea typeface="Calibri" pitchFamily="34" charset="0"/>
                <a:cs typeface="Times New Roman" pitchFamily="18" charset="0"/>
              </a:rPr>
              <a:t> и Казахстанского народа.  </a:t>
            </a:r>
            <a:endParaRPr kumimoji="0" lang="ru-RU" sz="1600" b="1" i="1"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2">
                    <a:lumMod val="75000"/>
                  </a:schemeClr>
                </a:solidFill>
                <a:effectLst/>
                <a:latin typeface="Times New Roman" pitchFamily="18" charset="0"/>
                <a:ea typeface="Calibri" pitchFamily="34" charset="0"/>
                <a:cs typeface="Times New Roman" pitchFamily="18" charset="0"/>
              </a:rPr>
              <a:t>Первый Президент Республики Казахстан Нурсултан </a:t>
            </a:r>
            <a:r>
              <a:rPr kumimoji="0" lang="ru-RU" sz="1600" b="1" i="1" u="none" strike="noStrike" cap="none" normalizeH="0" baseline="0" dirty="0" err="1" smtClean="0">
                <a:ln>
                  <a:noFill/>
                </a:ln>
                <a:solidFill>
                  <a:schemeClr val="tx2">
                    <a:lumMod val="75000"/>
                  </a:schemeClr>
                </a:solidFill>
                <a:effectLst/>
                <a:latin typeface="Times New Roman" pitchFamily="18" charset="0"/>
                <a:ea typeface="Calibri" pitchFamily="34" charset="0"/>
                <a:cs typeface="Times New Roman" pitchFamily="18" charset="0"/>
              </a:rPr>
              <a:t>Абишевич</a:t>
            </a:r>
            <a:r>
              <a:rPr kumimoji="0" lang="ru-RU" sz="1600" b="1" i="1" u="none" strike="noStrike" cap="none" normalizeH="0" baseline="0" dirty="0" smtClean="0">
                <a:ln>
                  <a:noFill/>
                </a:ln>
                <a:solidFill>
                  <a:schemeClr val="tx2">
                    <a:lumMod val="75000"/>
                  </a:schemeClr>
                </a:solidFill>
                <a:effectLst/>
                <a:latin typeface="Times New Roman" pitchFamily="18" charset="0"/>
                <a:ea typeface="Calibri" pitchFamily="34" charset="0"/>
                <a:cs typeface="Times New Roman" pitchFamily="18" charset="0"/>
              </a:rPr>
              <a:t> Назарбаев неоднократно посещал  город Кокшетау с рабочими визитами, по случаю знаменательных и памятных дат города.</a:t>
            </a:r>
            <a:endParaRPr kumimoji="0" lang="ru-RU" sz="1600" b="1" i="1" u="none" strike="noStrike" cap="none" normalizeH="0" baseline="0" dirty="0" smtClean="0">
              <a:ln>
                <a:noFill/>
              </a:ln>
              <a:solidFill>
                <a:schemeClr val="tx2">
                  <a:lumMod val="75000"/>
                </a:schemeClr>
              </a:solidFill>
              <a:effectLst/>
              <a:latin typeface="Times New Roman" pitchFamily="18" charset="0"/>
              <a:cs typeface="Times New Roman" pitchFamily="18" charset="0"/>
            </a:endParaRPr>
          </a:p>
        </p:txBody>
      </p:sp>
      <p:sp>
        <p:nvSpPr>
          <p:cNvPr id="8" name="Прямоугольник 7"/>
          <p:cNvSpPr/>
          <p:nvPr/>
        </p:nvSpPr>
        <p:spPr>
          <a:xfrm>
            <a:off x="4572000" y="476672"/>
            <a:ext cx="4248472" cy="4031873"/>
          </a:xfrm>
          <a:prstGeom prst="rect">
            <a:avLst/>
          </a:prstGeom>
        </p:spPr>
        <p:txBody>
          <a:bodyPr wrap="square">
            <a:spAutoFit/>
          </a:bodyPr>
          <a:lstStyle/>
          <a:p>
            <a:pPr lvl="0" indent="449263" algn="just" fontAlgn="base">
              <a:spcBef>
                <a:spcPct val="0"/>
              </a:spcBef>
              <a:spcAft>
                <a:spcPct val="0"/>
              </a:spcAft>
            </a:pPr>
            <a:r>
              <a:rPr lang="kk-KZ" sz="1600" b="1" i="1" dirty="0" smtClean="0">
                <a:solidFill>
                  <a:schemeClr val="tx2">
                    <a:lumMod val="75000"/>
                  </a:schemeClr>
                </a:solidFill>
                <a:latin typeface="Times New Roman" pitchFamily="18" charset="0"/>
                <a:cs typeface="Times New Roman" pitchFamily="18" charset="0"/>
              </a:rPr>
              <a:t>Елбасы Нұрсұлтан Әбішұлы Назарбаевтың басшылығымен Қазақстан Республикасының экономикасында, саясатында және әлеуметтік саласында, оның ішінде Көкшетау қаласында ауқымды реформалар жүргізілді. Осы жақсы жаққа өзгерістердің барлығы Тәуелсіздік жылдарында Елбасымыз Нұрсұлтан Әбішұлының және қазақстандықтардың қажырлы еңбегі мен табандылығының арқасында жүзеге асты.</a:t>
            </a:r>
          </a:p>
          <a:p>
            <a:pPr lvl="0" indent="449263" algn="just" fontAlgn="base">
              <a:spcBef>
                <a:spcPct val="0"/>
              </a:spcBef>
              <a:spcAft>
                <a:spcPct val="0"/>
              </a:spcAft>
            </a:pPr>
            <a:r>
              <a:rPr lang="ru-RU" sz="1600" b="1" i="1" dirty="0" err="1" smtClean="0">
                <a:solidFill>
                  <a:schemeClr val="tx2">
                    <a:lumMod val="75000"/>
                  </a:schemeClr>
                </a:solidFill>
                <a:latin typeface="Times New Roman" pitchFamily="18" charset="0"/>
                <a:cs typeface="Times New Roman" pitchFamily="18" charset="0"/>
              </a:rPr>
              <a:t>Қазақстан Республикасының Тұңғыш Президенті</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Нұрсұлтан Әбішұлы </a:t>
            </a:r>
            <a:r>
              <a:rPr lang="ru-RU" sz="1600" b="1" i="1" dirty="0" smtClean="0">
                <a:solidFill>
                  <a:schemeClr val="tx2">
                    <a:lumMod val="75000"/>
                  </a:schemeClr>
                </a:solidFill>
                <a:latin typeface="Times New Roman" pitchFamily="18" charset="0"/>
                <a:cs typeface="Times New Roman" pitchFamily="18" charset="0"/>
              </a:rPr>
              <a:t>Назарбаев </a:t>
            </a:r>
            <a:r>
              <a:rPr lang="ru-RU" sz="1600" b="1" i="1" dirty="0" err="1" smtClean="0">
                <a:solidFill>
                  <a:schemeClr val="tx2">
                    <a:lumMod val="75000"/>
                  </a:schemeClr>
                </a:solidFill>
                <a:latin typeface="Times New Roman" pitchFamily="18" charset="0"/>
                <a:cs typeface="Times New Roman" pitchFamily="18" charset="0"/>
              </a:rPr>
              <a:t>қаланың атаулы</a:t>
            </a:r>
            <a:r>
              <a:rPr lang="ru-RU" sz="1600" b="1" i="1" dirty="0" smtClean="0">
                <a:solidFill>
                  <a:schemeClr val="tx2">
                    <a:lumMod val="75000"/>
                  </a:schemeClr>
                </a:solidFill>
                <a:latin typeface="Times New Roman" pitchFamily="18" charset="0"/>
                <a:cs typeface="Times New Roman" pitchFamily="18" charset="0"/>
              </a:rPr>
              <a:t> да </a:t>
            </a:r>
            <a:r>
              <a:rPr lang="ru-RU" sz="1600" b="1" i="1" dirty="0" err="1" smtClean="0">
                <a:solidFill>
                  <a:schemeClr val="tx2">
                    <a:lumMod val="75000"/>
                  </a:schemeClr>
                </a:solidFill>
                <a:latin typeface="Times New Roman" pitchFamily="18" charset="0"/>
                <a:cs typeface="Times New Roman" pitchFamily="18" charset="0"/>
              </a:rPr>
              <a:t>есте</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қаларлық даталарына</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орай</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бірнеше</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рет</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жұмыс сапарымен</a:t>
            </a:r>
            <a:r>
              <a:rPr lang="ru-RU" sz="1600" b="1" i="1" dirty="0" smtClean="0">
                <a:solidFill>
                  <a:schemeClr val="tx2">
                    <a:lumMod val="75000"/>
                  </a:schemeClr>
                </a:solidFill>
                <a:latin typeface="Times New Roman" pitchFamily="18" charset="0"/>
                <a:cs typeface="Times New Roman" pitchFamily="18" charset="0"/>
              </a:rPr>
              <a:t> </a:t>
            </a:r>
            <a:r>
              <a:rPr lang="ru-RU" sz="1600" b="1" i="1" dirty="0" err="1" smtClean="0">
                <a:solidFill>
                  <a:schemeClr val="tx2">
                    <a:lumMod val="75000"/>
                  </a:schemeClr>
                </a:solidFill>
                <a:latin typeface="Times New Roman" pitchFamily="18" charset="0"/>
                <a:cs typeface="Times New Roman" pitchFamily="18" charset="0"/>
              </a:rPr>
              <a:t>Көкшетау қаласына </a:t>
            </a:r>
            <a:r>
              <a:rPr lang="ru-RU" sz="1600" b="1" i="1" dirty="0" smtClean="0">
                <a:solidFill>
                  <a:schemeClr val="tx2">
                    <a:lumMod val="75000"/>
                  </a:schemeClr>
                </a:solidFill>
                <a:latin typeface="Times New Roman" pitchFamily="18" charset="0"/>
                <a:cs typeface="Times New Roman" pitchFamily="18" charset="0"/>
              </a:rPr>
              <a:t>барды.</a:t>
            </a:r>
            <a:endParaRPr lang="ru-RU" sz="1600" b="1" i="1" dirty="0" smtClean="0">
              <a:solidFill>
                <a:schemeClr val="tx2">
                  <a:lumMod val="75000"/>
                </a:schemeClr>
              </a:solidFill>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359024" y="5229200"/>
            <a:ext cx="8784976" cy="1428736"/>
          </a:xfrm>
        </p:spPr>
        <p:txBody>
          <a:bodyPr>
            <a:normAutofit fontScale="92500" lnSpcReduction="20000"/>
          </a:bodyPr>
          <a:lstStyle/>
          <a:p>
            <a:pPr>
              <a:buNone/>
            </a:pPr>
            <a:r>
              <a:rPr lang="kk-KZ" sz="1900" b="1" i="1" dirty="0" smtClean="0">
                <a:solidFill>
                  <a:schemeClr val="tx2">
                    <a:lumMod val="75000"/>
                  </a:schemeClr>
                </a:solidFill>
                <a:latin typeface="Times New Roman" pitchFamily="18" charset="0"/>
                <a:cs typeface="Times New Roman" pitchFamily="18" charset="0"/>
              </a:rPr>
              <a:t>Н. Назарбаевтың қатысуымен Абылай хан ескерткішінің </a:t>
            </a:r>
            <a:r>
              <a:rPr lang="kk-KZ" sz="1900" b="1" i="1" dirty="0" smtClean="0">
                <a:solidFill>
                  <a:schemeClr val="tx2">
                    <a:lumMod val="75000"/>
                  </a:schemeClr>
                </a:solidFill>
                <a:latin typeface="Times New Roman" pitchFamily="18" charset="0"/>
                <a:cs typeface="Times New Roman" pitchFamily="18" charset="0"/>
              </a:rPr>
              <a:t>салтанатты ашылуы, </a:t>
            </a:r>
            <a:endParaRPr lang="kk-KZ" sz="1900" b="1" i="1" dirty="0" smtClean="0">
              <a:solidFill>
                <a:schemeClr val="tx2">
                  <a:lumMod val="75000"/>
                </a:schemeClr>
              </a:solidFill>
              <a:latin typeface="Times New Roman" pitchFamily="18" charset="0"/>
              <a:cs typeface="Times New Roman" pitchFamily="18" charset="0"/>
            </a:endParaRPr>
          </a:p>
          <a:p>
            <a:pPr>
              <a:buNone/>
            </a:pPr>
            <a:r>
              <a:rPr lang="kk-KZ" sz="1900" b="1" i="1" dirty="0" smtClean="0">
                <a:solidFill>
                  <a:schemeClr val="tx2">
                    <a:lumMod val="75000"/>
                  </a:schemeClr>
                </a:solidFill>
                <a:latin typeface="Times New Roman" pitchFamily="18" charset="0"/>
                <a:cs typeface="Times New Roman" pitchFamily="18" charset="0"/>
              </a:rPr>
              <a:t>									1999 жыл.</a:t>
            </a:r>
          </a:p>
          <a:p>
            <a:pPr>
              <a:buNone/>
            </a:pPr>
            <a:endParaRPr lang="ru-RU" sz="1900" b="1" i="1" dirty="0" smtClean="0">
              <a:solidFill>
                <a:schemeClr val="tx2">
                  <a:lumMod val="75000"/>
                </a:schemeClr>
              </a:solidFill>
              <a:latin typeface="Times New Roman" pitchFamily="18" charset="0"/>
              <a:cs typeface="Times New Roman" pitchFamily="18" charset="0"/>
            </a:endParaRPr>
          </a:p>
          <a:p>
            <a:pPr>
              <a:buNone/>
            </a:pPr>
            <a:r>
              <a:rPr lang="ru-RU" sz="2100" b="1" i="1" dirty="0" smtClean="0">
                <a:solidFill>
                  <a:schemeClr val="tx2">
                    <a:lumMod val="75000"/>
                  </a:schemeClr>
                </a:solidFill>
                <a:latin typeface="Times New Roman" pitchFamily="18" charset="0"/>
                <a:cs typeface="Times New Roman" pitchFamily="18" charset="0"/>
              </a:rPr>
              <a:t>Торжественное открытие памятника </a:t>
            </a:r>
            <a:r>
              <a:rPr lang="ru-RU" sz="2100" b="1" i="1" dirty="0" err="1" smtClean="0">
                <a:solidFill>
                  <a:schemeClr val="tx2">
                    <a:lumMod val="75000"/>
                  </a:schemeClr>
                </a:solidFill>
                <a:latin typeface="Times New Roman" pitchFamily="18" charset="0"/>
                <a:cs typeface="Times New Roman" pitchFamily="18" charset="0"/>
              </a:rPr>
              <a:t>Абылай</a:t>
            </a:r>
            <a:r>
              <a:rPr lang="ru-RU" sz="2100" b="1" i="1" dirty="0" smtClean="0">
                <a:solidFill>
                  <a:schemeClr val="tx2">
                    <a:lumMod val="75000"/>
                  </a:schemeClr>
                </a:solidFill>
                <a:latin typeface="Times New Roman" pitchFamily="18" charset="0"/>
                <a:cs typeface="Times New Roman" pitchFamily="18" charset="0"/>
              </a:rPr>
              <a:t> хану с участием Н.Назарбаева,              								1999 год.</a:t>
            </a:r>
            <a:endParaRPr lang="ru-RU" sz="2100" b="1" i="1" dirty="0">
              <a:solidFill>
                <a:schemeClr val="tx2">
                  <a:lumMod val="75000"/>
                </a:schemeClr>
              </a:solidFill>
              <a:latin typeface="Times New Roman" pitchFamily="18" charset="0"/>
              <a:cs typeface="Times New Roman" pitchFamily="18" charset="0"/>
            </a:endParaRPr>
          </a:p>
        </p:txBody>
      </p:sp>
      <p:pic>
        <p:nvPicPr>
          <p:cNvPr id="3074" name="Picture 2" descr="C:\Users\1\Desktop\на слайд Назарбаев\Новая папка\1322   1 Торжественное открытие памятника Абылай хану с участием Н.Назарбаева 1999 г.JPG"/>
          <p:cNvPicPr>
            <a:picLocks noChangeAspect="1" noChangeArrowheads="1"/>
          </p:cNvPicPr>
          <p:nvPr/>
        </p:nvPicPr>
        <p:blipFill>
          <a:blip r:embed="rId2" cstate="print"/>
          <a:srcRect/>
          <a:stretch>
            <a:fillRect/>
          </a:stretch>
        </p:blipFill>
        <p:spPr bwMode="auto">
          <a:xfrm>
            <a:off x="467544" y="476672"/>
            <a:ext cx="8313767" cy="46548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869160"/>
            <a:ext cx="8496944" cy="1772816"/>
          </a:xfrm>
        </p:spPr>
        <p:txBody>
          <a:bodyPr>
            <a:no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Назарбаев Н.Ә., Кулагин С.В., Баяхметов Е.Б., Сейітжанов А.С., Тоқсанов Н.Н. «Көкшетау» мәдениет сарайының қайта жөндеу жұмыстарымен танысу барысында.                                                                                               2001 жыл.</a:t>
            </a:r>
          </a:p>
          <a:p>
            <a:pPr algn="ctr">
              <a:buNone/>
            </a:pPr>
            <a:endParaRPr lang="ru-RU" sz="5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Назарбаев Н.А., Кулагин С.В, </a:t>
            </a:r>
            <a:r>
              <a:rPr lang="ru-RU" sz="1800" b="1" i="1" dirty="0" err="1" smtClean="0">
                <a:solidFill>
                  <a:schemeClr val="tx2">
                    <a:lumMod val="75000"/>
                  </a:schemeClr>
                </a:solidFill>
                <a:latin typeface="Times New Roman" pitchFamily="18" charset="0"/>
                <a:cs typeface="Times New Roman" pitchFamily="18" charset="0"/>
              </a:rPr>
              <a:t>Баяхметов</a:t>
            </a:r>
            <a:r>
              <a:rPr lang="ru-RU" sz="1800" b="1" i="1" dirty="0" smtClean="0">
                <a:solidFill>
                  <a:schemeClr val="tx2">
                    <a:lumMod val="75000"/>
                  </a:schemeClr>
                </a:solidFill>
                <a:latin typeface="Times New Roman" pitchFamily="18" charset="0"/>
                <a:cs typeface="Times New Roman" pitchFamily="18" charset="0"/>
              </a:rPr>
              <a:t> </a:t>
            </a:r>
            <a:r>
              <a:rPr lang="ru-RU" sz="1800" b="1" i="1" dirty="0" err="1" smtClean="0">
                <a:solidFill>
                  <a:schemeClr val="tx2">
                    <a:lumMod val="75000"/>
                  </a:schemeClr>
                </a:solidFill>
                <a:latin typeface="Times New Roman" pitchFamily="18" charset="0"/>
                <a:cs typeface="Times New Roman" pitchFamily="18" charset="0"/>
              </a:rPr>
              <a:t>Е.Б.,Сейтжанов</a:t>
            </a:r>
            <a:r>
              <a:rPr lang="ru-RU" sz="1800" b="1" i="1" dirty="0" smtClean="0">
                <a:solidFill>
                  <a:schemeClr val="tx2">
                    <a:lumMod val="75000"/>
                  </a:schemeClr>
                </a:solidFill>
                <a:latin typeface="Times New Roman" pitchFamily="18" charset="0"/>
                <a:cs typeface="Times New Roman" pitchFamily="18" charset="0"/>
              </a:rPr>
              <a:t> А.С., </a:t>
            </a:r>
            <a:r>
              <a:rPr lang="ru-RU" sz="1800" b="1" i="1" dirty="0" err="1" smtClean="0">
                <a:solidFill>
                  <a:schemeClr val="tx2">
                    <a:lumMod val="75000"/>
                  </a:schemeClr>
                </a:solidFill>
                <a:latin typeface="Times New Roman" pitchFamily="18" charset="0"/>
                <a:cs typeface="Times New Roman" pitchFamily="18" charset="0"/>
              </a:rPr>
              <a:t>Токсанов</a:t>
            </a:r>
            <a:r>
              <a:rPr lang="ru-RU" sz="1800" b="1" i="1" dirty="0" smtClean="0">
                <a:solidFill>
                  <a:schemeClr val="tx2">
                    <a:lumMod val="75000"/>
                  </a:schemeClr>
                </a:solidFill>
                <a:latin typeface="Times New Roman" pitchFamily="18" charset="0"/>
                <a:cs typeface="Times New Roman" pitchFamily="18" charset="0"/>
              </a:rPr>
              <a:t> Н.Н. во время ознакомления с реконструкцией Дворца культуры «Кокшетау».  </a:t>
            </a:r>
          </a:p>
          <a:p>
            <a:pPr algn="ctr">
              <a:buNone/>
            </a:pPr>
            <a:r>
              <a:rPr lang="ru-RU" sz="1800" b="1" i="1" dirty="0" smtClean="0">
                <a:solidFill>
                  <a:schemeClr val="tx2">
                    <a:lumMod val="75000"/>
                  </a:schemeClr>
                </a:solidFill>
                <a:latin typeface="Times New Roman" pitchFamily="18" charset="0"/>
                <a:cs typeface="Times New Roman" pitchFamily="18" charset="0"/>
              </a:rPr>
              <a:t>                                                                                                                         2001 год</a:t>
            </a:r>
            <a:endParaRPr lang="ru-RU" sz="1800" b="1" i="1" dirty="0">
              <a:solidFill>
                <a:schemeClr val="tx2">
                  <a:lumMod val="75000"/>
                </a:schemeClr>
              </a:solidFill>
              <a:latin typeface="Times New Roman" pitchFamily="18" charset="0"/>
              <a:cs typeface="Times New Roman" pitchFamily="18" charset="0"/>
            </a:endParaRPr>
          </a:p>
        </p:txBody>
      </p:sp>
      <p:pic>
        <p:nvPicPr>
          <p:cNvPr id="4098" name="Picture 2" descr="C:\Users\1\Desktop\на слайд Назарбаев\Новая папка\1375  Назарбаев Н.А., Кулагин С.В, Баяхметов Е.Б.,Сейтжанов А.С., Токсанов Н.Н. во дворце Кокшетау , 2001 г.JPG"/>
          <p:cNvPicPr>
            <a:picLocks noChangeAspect="1" noChangeArrowheads="1"/>
          </p:cNvPicPr>
          <p:nvPr/>
        </p:nvPicPr>
        <p:blipFill>
          <a:blip r:embed="rId2" cstate="print"/>
          <a:srcRect b="8226"/>
          <a:stretch>
            <a:fillRect/>
          </a:stretch>
        </p:blipFill>
        <p:spPr bwMode="auto">
          <a:xfrm>
            <a:off x="467544" y="260648"/>
            <a:ext cx="8257032" cy="46548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5085184"/>
            <a:ext cx="8229600" cy="1428736"/>
          </a:xfrm>
        </p:spPr>
        <p:txBody>
          <a:bodyPr>
            <a:normAutofit/>
          </a:bodyPr>
          <a:lstStyle/>
          <a:p>
            <a:pPr algn="ctr">
              <a:buNone/>
            </a:pPr>
            <a:r>
              <a:rPr lang="kk-KZ" sz="1800" b="1" i="1" dirty="0" smtClean="0">
                <a:solidFill>
                  <a:schemeClr val="tx2">
                    <a:lumMod val="75000"/>
                  </a:schemeClr>
                </a:solidFill>
                <a:latin typeface="Times New Roman" pitchFamily="18" charset="0"/>
                <a:cs typeface="Times New Roman" pitchFamily="18" charset="0"/>
              </a:rPr>
              <a:t>Назарбаев Н.Ә., Кулагин С.В., Баяхметов Е.Б., «Көкшетауминводы» ЖШС-де болған кезде, 2001 жыл.</a:t>
            </a:r>
            <a:endParaRPr lang="ru-RU" sz="1800" b="1" i="1" dirty="0" smtClean="0">
              <a:solidFill>
                <a:schemeClr val="tx2">
                  <a:lumMod val="75000"/>
                </a:schemeClr>
              </a:solidFill>
              <a:latin typeface="Times New Roman" pitchFamily="18" charset="0"/>
              <a:cs typeface="Times New Roman" pitchFamily="18" charset="0"/>
            </a:endParaRPr>
          </a:p>
          <a:p>
            <a:pPr algn="ctr">
              <a:buNone/>
            </a:pPr>
            <a:r>
              <a:rPr lang="ru-RU" sz="1800" b="1" i="1" dirty="0" smtClean="0">
                <a:solidFill>
                  <a:schemeClr val="tx2">
                    <a:lumMod val="75000"/>
                  </a:schemeClr>
                </a:solidFill>
                <a:latin typeface="Times New Roman" pitchFamily="18" charset="0"/>
                <a:cs typeface="Times New Roman" pitchFamily="18" charset="0"/>
              </a:rPr>
              <a:t>Назарбаев Н.А., Кулагин С.В, </a:t>
            </a:r>
            <a:r>
              <a:rPr lang="ru-RU" sz="1800" b="1" i="1" dirty="0" err="1" smtClean="0">
                <a:solidFill>
                  <a:schemeClr val="tx2">
                    <a:lumMod val="75000"/>
                  </a:schemeClr>
                </a:solidFill>
                <a:latin typeface="Times New Roman" pitchFamily="18" charset="0"/>
                <a:cs typeface="Times New Roman" pitchFamily="18" charset="0"/>
              </a:rPr>
              <a:t>Баяхметов</a:t>
            </a:r>
            <a:r>
              <a:rPr lang="ru-RU" sz="1800" b="1" i="1" dirty="0" smtClean="0">
                <a:solidFill>
                  <a:schemeClr val="tx2">
                    <a:lumMod val="75000"/>
                  </a:schemeClr>
                </a:solidFill>
                <a:latin typeface="Times New Roman" pitchFamily="18" charset="0"/>
                <a:cs typeface="Times New Roman" pitchFamily="18" charset="0"/>
              </a:rPr>
              <a:t> Е.Б.,  во время посещения ТОО Кокшетауминводы,  2001 год</a:t>
            </a:r>
            <a:endParaRPr lang="ru-RU" sz="1800" b="1" i="1" dirty="0">
              <a:solidFill>
                <a:schemeClr val="tx2">
                  <a:lumMod val="75000"/>
                </a:schemeClr>
              </a:solidFill>
              <a:latin typeface="Times New Roman" pitchFamily="18" charset="0"/>
              <a:cs typeface="Times New Roman" pitchFamily="18" charset="0"/>
            </a:endParaRPr>
          </a:p>
        </p:txBody>
      </p:sp>
      <p:pic>
        <p:nvPicPr>
          <p:cNvPr id="5122" name="Picture 2" descr="C:\Users\1\Desktop\на слайд Назарбаев\Новая папка\1374 Назарбаев Н.А., Кулагин С.В, Баяхметов Е.Б., Косянюк В.В.  во впемя посещения ТОО Кокшетауминводы, 2001 г.JPG"/>
          <p:cNvPicPr>
            <a:picLocks noChangeAspect="1" noChangeArrowheads="1"/>
          </p:cNvPicPr>
          <p:nvPr/>
        </p:nvPicPr>
        <p:blipFill>
          <a:blip r:embed="rId2" cstate="print"/>
          <a:srcRect t="12627"/>
          <a:stretch>
            <a:fillRect/>
          </a:stretch>
        </p:blipFill>
        <p:spPr bwMode="auto">
          <a:xfrm>
            <a:off x="467544" y="548680"/>
            <a:ext cx="8286808" cy="430680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827</TotalTime>
  <Words>774</Words>
  <Application>Microsoft Office PowerPoint</Application>
  <PresentationFormat>Экран (4:3)</PresentationFormat>
  <Paragraphs>67</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Волна</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zam</dc:creator>
  <cp:lastModifiedBy>User</cp:lastModifiedBy>
  <cp:revision>76</cp:revision>
  <dcterms:created xsi:type="dcterms:W3CDTF">2020-06-04T08:42:05Z</dcterms:created>
  <dcterms:modified xsi:type="dcterms:W3CDTF">2021-11-29T03:26:50Z</dcterms:modified>
</cp:coreProperties>
</file>