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6" r:id="rId3"/>
    <p:sldId id="271" r:id="rId4"/>
    <p:sldId id="268" r:id="rId5"/>
    <p:sldId id="267" r:id="rId6"/>
    <p:sldId id="269" r:id="rId7"/>
    <p:sldId id="256" r:id="rId8"/>
    <p:sldId id="259" r:id="rId9"/>
    <p:sldId id="260" r:id="rId10"/>
    <p:sldId id="261" r:id="rId11"/>
    <p:sldId id="263" r:id="rId12"/>
    <p:sldId id="262" r:id="rId13"/>
    <p:sldId id="264"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30.03.2021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spd="slow">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30.03.2021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spd="slow">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30.03.2021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slow">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30.03.2021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30.03.2021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30.03.2021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30.03.2021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30.03.2021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30.03.2021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spd="slow">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30.03.2021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ut thruBlk="1"/>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эмблема.jpg"/>
          <p:cNvPicPr>
            <a:picLocks noChangeAspect="1" noChangeArrowheads="1"/>
          </p:cNvPicPr>
          <p:nvPr/>
        </p:nvPicPr>
        <p:blipFill>
          <a:blip r:embed="rId2" cstate="print">
            <a:extLst>
              <a:ext uri="{BEBA8EAE-BF5A-486C-A8C5-ECC9F3942E4B}">
                <a14:imgProps xmlns="" xmlns:a14="http://schemas.microsoft.com/office/drawing/2010/main">
                  <a14:imgLayer r:embed="">
                    <a14:imgEffect>
                      <a14:backgroundRemoval t="0" b="99652" l="0" r="100000"/>
                    </a14:imgEffect>
                  </a14:imgLayer>
                </a14:imgProps>
              </a:ext>
              <a:ext uri="{28A0092B-C50C-407E-A947-70E740481C1C}">
                <a14:useLocalDpi xmlns="" xmlns:a14="http://schemas.microsoft.com/office/drawing/2010/main" val="0"/>
              </a:ext>
            </a:extLst>
          </a:blip>
          <a:srcRect/>
          <a:stretch>
            <a:fillRect/>
          </a:stretch>
        </p:blipFill>
        <p:spPr bwMode="auto">
          <a:xfrm>
            <a:off x="6876256" y="260648"/>
            <a:ext cx="1728192" cy="1656184"/>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Рисунок 2" descr="efdf01c5ca17a605458c32d8aa42c004.png"/>
          <p:cNvPicPr>
            <a:picLocks noChangeAspect="1"/>
          </p:cNvPicPr>
          <p:nvPr/>
        </p:nvPicPr>
        <p:blipFill>
          <a:blip r:embed="rId3" cstate="print"/>
          <a:stretch>
            <a:fillRect/>
          </a:stretch>
        </p:blipFill>
        <p:spPr>
          <a:xfrm>
            <a:off x="3419872" y="260648"/>
            <a:ext cx="2808312" cy="1656184"/>
          </a:xfrm>
          <a:prstGeom prst="rect">
            <a:avLst/>
          </a:prstGeom>
        </p:spPr>
      </p:pic>
      <p:pic>
        <p:nvPicPr>
          <p:cNvPr id="1026" name="Picture 2" descr="C:\Users\User\Desktop\логотипы к 30 летию\лого_каз_30_лет_РК_rgb.png"/>
          <p:cNvPicPr>
            <a:picLocks noChangeAspect="1" noChangeArrowheads="1"/>
          </p:cNvPicPr>
          <p:nvPr/>
        </p:nvPicPr>
        <p:blipFill>
          <a:blip r:embed="rId4" cstate="print"/>
          <a:srcRect/>
          <a:stretch>
            <a:fillRect/>
          </a:stretch>
        </p:blipFill>
        <p:spPr bwMode="auto">
          <a:xfrm>
            <a:off x="827584" y="260648"/>
            <a:ext cx="1872208" cy="2232248"/>
          </a:xfrm>
          <a:prstGeom prst="rect">
            <a:avLst/>
          </a:prstGeom>
          <a:noFill/>
        </p:spPr>
      </p:pic>
      <p:sp>
        <p:nvSpPr>
          <p:cNvPr id="5" name="TextBox 4"/>
          <p:cNvSpPr txBox="1"/>
          <p:nvPr/>
        </p:nvSpPr>
        <p:spPr>
          <a:xfrm>
            <a:off x="0" y="3068960"/>
            <a:ext cx="9144000" cy="1323439"/>
          </a:xfrm>
          <a:prstGeom prst="rect">
            <a:avLst/>
          </a:prstGeom>
          <a:noFill/>
        </p:spPr>
        <p:txBody>
          <a:bodyPr wrap="square" rtlCol="0">
            <a:spAutoFit/>
          </a:bodyPr>
          <a:lstStyle/>
          <a:p>
            <a:pPr algn="ctr"/>
            <a:r>
              <a:rPr lang="ru-RU" sz="4000" b="1" i="1" dirty="0" smtClean="0">
                <a:solidFill>
                  <a:srgbClr val="0070C0"/>
                </a:solidFill>
                <a:latin typeface="Times New Roman" pitchFamily="18" charset="0"/>
                <a:cs typeface="Times New Roman" pitchFamily="18" charset="0"/>
              </a:rPr>
              <a:t>«</a:t>
            </a:r>
            <a:r>
              <a:rPr lang="kk-KZ" sz="4000" b="1" i="1" dirty="0" smtClean="0">
                <a:solidFill>
                  <a:srgbClr val="0070C0"/>
                </a:solidFill>
                <a:latin typeface="Times New Roman" pitchFamily="18" charset="0"/>
                <a:cs typeface="Times New Roman" pitchFamily="18" charset="0"/>
              </a:rPr>
              <a:t>Байкен Өмірбек Байкенұлы – </a:t>
            </a:r>
          </a:p>
          <a:p>
            <a:pPr algn="ctr"/>
            <a:r>
              <a:rPr lang="kk-KZ" sz="4000" b="1" i="1" dirty="0" smtClean="0">
                <a:solidFill>
                  <a:srgbClr val="0070C0"/>
                </a:solidFill>
                <a:latin typeface="Times New Roman" pitchFamily="18" charset="0"/>
                <a:cs typeface="Times New Roman" pitchFamily="18" charset="0"/>
              </a:rPr>
              <a:t>дәрігер мамандығы бойынша</a:t>
            </a:r>
            <a:r>
              <a:rPr lang="ru-RU" sz="4000" b="1" i="1" dirty="0" smtClean="0">
                <a:solidFill>
                  <a:srgbClr val="0070C0"/>
                </a:solidFill>
                <a:latin typeface="Times New Roman" pitchFamily="18" charset="0"/>
                <a:cs typeface="Times New Roman" pitchFamily="18" charset="0"/>
              </a:rPr>
              <a:t>»</a:t>
            </a:r>
            <a:endParaRPr lang="ru-RU" sz="4000" b="1" i="1" dirty="0">
              <a:solidFill>
                <a:srgbClr val="0070C0"/>
              </a:solidFill>
              <a:latin typeface="Times New Roman" pitchFamily="18" charset="0"/>
              <a:cs typeface="Times New Roman" pitchFamily="18" charset="0"/>
            </a:endParaRPr>
          </a:p>
        </p:txBody>
      </p:sp>
      <p:sp>
        <p:nvSpPr>
          <p:cNvPr id="6" name="Прямоугольник 5"/>
          <p:cNvSpPr/>
          <p:nvPr/>
        </p:nvSpPr>
        <p:spPr>
          <a:xfrm>
            <a:off x="2555776" y="5805264"/>
            <a:ext cx="4572000" cy="646331"/>
          </a:xfrm>
          <a:prstGeom prst="rect">
            <a:avLst/>
          </a:prstGeom>
        </p:spPr>
        <p:txBody>
          <a:bodyPr>
            <a:spAutoFit/>
          </a:bodyPr>
          <a:lstStyle/>
          <a:p>
            <a:pPr algn="ctr"/>
            <a:r>
              <a:rPr lang="kk-KZ" dirty="0" smtClean="0">
                <a:solidFill>
                  <a:srgbClr val="0070C0"/>
                </a:solidFill>
                <a:latin typeface="Times New Roman" pitchFamily="18" charset="0"/>
                <a:cs typeface="Times New Roman" pitchFamily="18" charset="0"/>
              </a:rPr>
              <a:t>Көкшетау қаласының мемлекеттік архиві</a:t>
            </a:r>
          </a:p>
          <a:p>
            <a:pPr algn="ctr"/>
            <a:r>
              <a:rPr lang="ru-RU" dirty="0" smtClean="0">
                <a:solidFill>
                  <a:srgbClr val="0070C0"/>
                </a:solidFill>
                <a:latin typeface="Times New Roman" panose="02020603050405020304" pitchFamily="18" charset="0"/>
                <a:cs typeface="Times New Roman" panose="02020603050405020304" pitchFamily="18" charset="0"/>
              </a:rPr>
              <a:t>2021 </a:t>
            </a:r>
            <a:r>
              <a:rPr lang="ru-RU" dirty="0" err="1" smtClean="0">
                <a:solidFill>
                  <a:srgbClr val="0070C0"/>
                </a:solidFill>
                <a:latin typeface="Times New Roman" panose="02020603050405020304" pitchFamily="18" charset="0"/>
                <a:cs typeface="Times New Roman" panose="02020603050405020304" pitchFamily="18" charset="0"/>
              </a:rPr>
              <a:t>жыл</a:t>
            </a:r>
            <a:endParaRPr lang="ru-RU" dirty="0" smtClean="0">
              <a:solidFill>
                <a:srgbClr val="0070C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611560" y="4581128"/>
            <a:ext cx="2526910" cy="400110"/>
          </a:xfrm>
          <a:prstGeom prst="rect">
            <a:avLst/>
          </a:prstGeom>
        </p:spPr>
        <p:txBody>
          <a:bodyPr wrap="none">
            <a:spAutoFit/>
          </a:bodyPr>
          <a:lstStyle/>
          <a:p>
            <a:r>
              <a:rPr lang="ru-RU" sz="2000" dirty="0" smtClean="0">
                <a:solidFill>
                  <a:srgbClr val="0070C0"/>
                </a:solidFill>
                <a:latin typeface="Times New Roman" pitchFamily="18" charset="0"/>
                <a:cs typeface="Times New Roman" pitchFamily="18" charset="0"/>
              </a:rPr>
              <a:t>Фото</a:t>
            </a:r>
            <a:r>
              <a:rPr lang="kk-KZ" sz="2000" dirty="0" smtClean="0">
                <a:solidFill>
                  <a:srgbClr val="0070C0"/>
                </a:solidFill>
                <a:latin typeface="Times New Roman" pitchFamily="18" charset="0"/>
                <a:cs typeface="Times New Roman" pitchFamily="18" charset="0"/>
              </a:rPr>
              <a:t>құжаттық көрме</a:t>
            </a:r>
          </a:p>
        </p:txBody>
      </p:sp>
    </p:spTree>
  </p:cSld>
  <p:clrMapOvr>
    <a:masterClrMapping/>
  </p:clrMapOvr>
  <p:transition spd="slow">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Байкен Омирбек\Ф462 Д22 онкодиспансер 1998 год.jpeg"/>
          <p:cNvPicPr>
            <a:picLocks noChangeAspect="1" noChangeArrowheads="1"/>
          </p:cNvPicPr>
          <p:nvPr/>
        </p:nvPicPr>
        <p:blipFill>
          <a:blip r:embed="rId2" cstate="print"/>
          <a:srcRect t="1667"/>
          <a:stretch>
            <a:fillRect/>
          </a:stretch>
        </p:blipFill>
        <p:spPr bwMode="auto">
          <a:xfrm>
            <a:off x="971600" y="692696"/>
            <a:ext cx="7344816" cy="4811430"/>
          </a:xfrm>
          <a:prstGeom prst="rect">
            <a:avLst/>
          </a:prstGeom>
          <a:noFill/>
        </p:spPr>
      </p:pic>
      <p:sp>
        <p:nvSpPr>
          <p:cNvPr id="3" name="Прямоугольник 2"/>
          <p:cNvSpPr/>
          <p:nvPr/>
        </p:nvSpPr>
        <p:spPr>
          <a:xfrm>
            <a:off x="1619672" y="5661248"/>
            <a:ext cx="6768752" cy="646331"/>
          </a:xfrm>
          <a:prstGeom prst="rect">
            <a:avLst/>
          </a:prstGeom>
        </p:spPr>
        <p:txBody>
          <a:bodyPr wrap="square">
            <a:spAutoFit/>
          </a:bodyPr>
          <a:lstStyle/>
          <a:p>
            <a:pPr algn="ctr"/>
            <a:r>
              <a:rPr lang="kk-KZ" i="1" dirty="0" smtClean="0">
                <a:solidFill>
                  <a:srgbClr val="0070C0"/>
                </a:solidFill>
                <a:latin typeface="Times New Roman" pitchFamily="18" charset="0"/>
                <a:cs typeface="Times New Roman" pitchFamily="18" charset="0"/>
              </a:rPr>
              <a:t>        Ақмола облыстық онкологиялық диспансері</a:t>
            </a:r>
            <a:r>
              <a:rPr lang="ru-RU" dirty="0" smtClean="0">
                <a:solidFill>
                  <a:srgbClr val="0070C0"/>
                </a:solidFill>
                <a:latin typeface="Times New Roman" pitchFamily="18" charset="0"/>
                <a:cs typeface="Times New Roman" pitchFamily="18" charset="0"/>
              </a:rPr>
              <a:t>					                             Кокчетав </a:t>
            </a:r>
            <a:r>
              <a:rPr lang="ru-RU" dirty="0" err="1" smtClean="0">
                <a:solidFill>
                  <a:srgbClr val="0070C0"/>
                </a:solidFill>
                <a:latin typeface="Times New Roman" pitchFamily="18" charset="0"/>
                <a:cs typeface="Times New Roman" pitchFamily="18" charset="0"/>
              </a:rPr>
              <a:t>қ</a:t>
            </a:r>
            <a:r>
              <a:rPr lang="ru-RU" dirty="0" smtClean="0">
                <a:solidFill>
                  <a:srgbClr val="0070C0"/>
                </a:solidFill>
                <a:latin typeface="Times New Roman" pitchFamily="18" charset="0"/>
                <a:cs typeface="Times New Roman" pitchFamily="18" charset="0"/>
              </a:rPr>
              <a:t>., 1998 </a:t>
            </a:r>
            <a:r>
              <a:rPr lang="ru-RU" dirty="0" err="1" smtClean="0">
                <a:solidFill>
                  <a:srgbClr val="0070C0"/>
                </a:solidFill>
                <a:latin typeface="Times New Roman" pitchFamily="18" charset="0"/>
                <a:cs typeface="Times New Roman" pitchFamily="18" charset="0"/>
              </a:rPr>
              <a:t>жыл</a:t>
            </a:r>
            <a:endParaRPr lang="ru-RU" dirty="0">
              <a:solidFill>
                <a:srgbClr val="0070C0"/>
              </a:solidFill>
              <a:latin typeface="Times New Roman" pitchFamily="18" charset="0"/>
              <a:cs typeface="Times New Roman" pitchFamily="18" charset="0"/>
            </a:endParaRPr>
          </a:p>
        </p:txBody>
      </p:sp>
    </p:spTree>
  </p:cSld>
  <p:clrMapOvr>
    <a:masterClrMapping/>
  </p:clrMapOvr>
  <p:transition spd="slow">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er\Desktop\Байкен Омирбек\Ф 462 Д. 4 удостоверение почетного гражданина города 2001.jpeg"/>
          <p:cNvPicPr>
            <a:picLocks noChangeAspect="1" noChangeArrowheads="1"/>
          </p:cNvPicPr>
          <p:nvPr/>
        </p:nvPicPr>
        <p:blipFill>
          <a:blip r:embed="rId2" cstate="print"/>
          <a:srcRect l="6490" t="2890" r="6490" b="1742"/>
          <a:stretch>
            <a:fillRect/>
          </a:stretch>
        </p:blipFill>
        <p:spPr bwMode="auto">
          <a:xfrm rot="5400000">
            <a:off x="3646443" y="-2198170"/>
            <a:ext cx="2211155" cy="7272808"/>
          </a:xfrm>
          <a:prstGeom prst="rect">
            <a:avLst/>
          </a:prstGeom>
          <a:ln>
            <a:noFill/>
          </a:ln>
          <a:effectLst>
            <a:outerShdw blurRad="292100" dist="139700" dir="2700000" algn="tl" rotWithShape="0">
              <a:srgbClr val="333333">
                <a:alpha val="65000"/>
              </a:srgbClr>
            </a:outerShdw>
          </a:effectLst>
        </p:spPr>
      </p:pic>
      <p:pic>
        <p:nvPicPr>
          <p:cNvPr id="3" name="Picture 2" descr="C:\Users\User\Desktop\Байкен Омирбек\Ф 462 Д. 4 удостоверение почетноговрача 1973 год.jpeg"/>
          <p:cNvPicPr>
            <a:picLocks noChangeAspect="1" noChangeArrowheads="1"/>
          </p:cNvPicPr>
          <p:nvPr/>
        </p:nvPicPr>
        <p:blipFill>
          <a:blip r:embed="rId3" cstate="print"/>
          <a:srcRect l="5064"/>
          <a:stretch>
            <a:fillRect/>
          </a:stretch>
        </p:blipFill>
        <p:spPr bwMode="auto">
          <a:xfrm rot="5400000">
            <a:off x="3458914" y="293615"/>
            <a:ext cx="2586211" cy="7416824"/>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539552" y="5805264"/>
            <a:ext cx="8363217" cy="923330"/>
          </a:xfrm>
          <a:prstGeom prst="rect">
            <a:avLst/>
          </a:prstGeom>
          <a:noFill/>
        </p:spPr>
        <p:txBody>
          <a:bodyPr wrap="square" rtlCol="0">
            <a:spAutoFit/>
          </a:bodyPr>
          <a:lstStyle/>
          <a:p>
            <a:pPr algn="ctr"/>
            <a:r>
              <a:rPr lang="kk-KZ" i="1" dirty="0" smtClean="0">
                <a:solidFill>
                  <a:srgbClr val="0070C0"/>
                </a:solidFill>
                <a:latin typeface="Times New Roman" pitchFamily="18" charset="0"/>
                <a:cs typeface="Times New Roman" pitchFamily="18" charset="0"/>
              </a:rPr>
              <a:t>О.Б.Байкеннің «Қазақ КСР-нің еңбек сіңірген дәрігері» және «Көкшетау қаласының құрметті азаматы» құрметті атақтарын беру туралы куәліктерінің көшірмелері</a:t>
            </a:r>
            <a:endParaRPr lang="ru-RU" i="1" dirty="0">
              <a:solidFill>
                <a:srgbClr val="0070C0"/>
              </a:solidFill>
              <a:latin typeface="Times New Roman" pitchFamily="18" charset="0"/>
              <a:cs typeface="Times New Roman" pitchFamily="18" charset="0"/>
            </a:endParaRPr>
          </a:p>
        </p:txBody>
      </p:sp>
    </p:spTree>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Байкен Омирбек\Ф462. Д.14 Л. 5 статья на каз.яз..jpeg"/>
          <p:cNvPicPr>
            <a:picLocks noChangeAspect="1" noChangeArrowheads="1"/>
          </p:cNvPicPr>
          <p:nvPr/>
        </p:nvPicPr>
        <p:blipFill>
          <a:blip r:embed="rId2" cstate="print"/>
          <a:srcRect/>
          <a:stretch>
            <a:fillRect/>
          </a:stretch>
        </p:blipFill>
        <p:spPr bwMode="auto">
          <a:xfrm>
            <a:off x="4211960" y="548680"/>
            <a:ext cx="4426849" cy="5899249"/>
          </a:xfrm>
          <a:prstGeom prst="rect">
            <a:avLst/>
          </a:prstGeom>
          <a:noFill/>
        </p:spPr>
      </p:pic>
      <p:sp>
        <p:nvSpPr>
          <p:cNvPr id="3" name="TextBox 2"/>
          <p:cNvSpPr txBox="1"/>
          <p:nvPr/>
        </p:nvSpPr>
        <p:spPr>
          <a:xfrm>
            <a:off x="323528" y="2420888"/>
            <a:ext cx="3528393" cy="1569660"/>
          </a:xfrm>
          <a:prstGeom prst="rect">
            <a:avLst/>
          </a:prstGeom>
          <a:noFill/>
        </p:spPr>
        <p:txBody>
          <a:bodyPr wrap="square" rtlCol="0">
            <a:spAutoFit/>
          </a:bodyPr>
          <a:lstStyle/>
          <a:p>
            <a:pPr algn="ctr"/>
            <a:r>
              <a:rPr lang="kk-KZ" sz="2400" i="1" dirty="0" smtClean="0">
                <a:solidFill>
                  <a:srgbClr val="0070C0"/>
                </a:solidFill>
                <a:latin typeface="Times New Roman" pitchFamily="18" charset="0"/>
                <a:cs typeface="Times New Roman" pitchFamily="18" charset="0"/>
              </a:rPr>
              <a:t>1998 жыл «Көкшетау» газетінде жарияланған О.Б.Байкен туралы мақаланың көшірмесі</a:t>
            </a:r>
            <a:endParaRPr lang="ru-RU" sz="2400" i="1" dirty="0">
              <a:solidFill>
                <a:srgbClr val="0070C0"/>
              </a:solidFill>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3861048"/>
            <a:ext cx="6273269" cy="646331"/>
          </a:xfrm>
          <a:prstGeom prst="rect">
            <a:avLst/>
          </a:prstGeom>
          <a:noFill/>
        </p:spPr>
        <p:txBody>
          <a:bodyPr wrap="square" rtlCol="0">
            <a:spAutoFit/>
          </a:bodyPr>
          <a:lstStyle/>
          <a:p>
            <a:r>
              <a:rPr lang="kk-KZ" sz="3600" b="1" i="1" dirty="0" smtClean="0">
                <a:solidFill>
                  <a:srgbClr val="0070C0"/>
                </a:solidFill>
                <a:latin typeface="Times New Roman" pitchFamily="18" charset="0"/>
                <a:cs typeface="Times New Roman" pitchFamily="18" charset="0"/>
              </a:rPr>
              <a:t>Назарларыңызға рахмет!</a:t>
            </a:r>
            <a:endParaRPr lang="ru-RU" sz="3600" b="1" i="1" dirty="0">
              <a:solidFill>
                <a:srgbClr val="0070C0"/>
              </a:solidFill>
              <a:latin typeface="Times New Roman" pitchFamily="18" charset="0"/>
              <a:cs typeface="Times New Roman" pitchFamily="18" charset="0"/>
            </a:endParaRPr>
          </a:p>
        </p:txBody>
      </p:sp>
      <p:pic>
        <p:nvPicPr>
          <p:cNvPr id="3" name="Picture 2" descr="C:\Users\User\Desktop\логотипы к 30 летию\лого_каз_30_лет_РК_rgb.png"/>
          <p:cNvPicPr>
            <a:picLocks noChangeAspect="1" noChangeArrowheads="1"/>
          </p:cNvPicPr>
          <p:nvPr/>
        </p:nvPicPr>
        <p:blipFill>
          <a:blip r:embed="rId2" cstate="print"/>
          <a:srcRect/>
          <a:stretch>
            <a:fillRect/>
          </a:stretch>
        </p:blipFill>
        <p:spPr bwMode="auto">
          <a:xfrm>
            <a:off x="827584" y="260648"/>
            <a:ext cx="1872208" cy="2232248"/>
          </a:xfrm>
          <a:prstGeom prst="rect">
            <a:avLst/>
          </a:prstGeom>
          <a:noFill/>
        </p:spPr>
      </p:pic>
      <p:pic>
        <p:nvPicPr>
          <p:cNvPr id="4" name="Рисунок 3" descr="efdf01c5ca17a605458c32d8aa42c004.png"/>
          <p:cNvPicPr>
            <a:picLocks noChangeAspect="1"/>
          </p:cNvPicPr>
          <p:nvPr/>
        </p:nvPicPr>
        <p:blipFill>
          <a:blip r:embed="rId3" cstate="print"/>
          <a:stretch>
            <a:fillRect/>
          </a:stretch>
        </p:blipFill>
        <p:spPr>
          <a:xfrm>
            <a:off x="3275856" y="476672"/>
            <a:ext cx="2808312" cy="1656184"/>
          </a:xfrm>
          <a:prstGeom prst="rect">
            <a:avLst/>
          </a:prstGeom>
        </p:spPr>
      </p:pic>
      <p:pic>
        <p:nvPicPr>
          <p:cNvPr id="5" name="Picture 2" descr="C:\Users\user\Desktop\эмблема.jpg"/>
          <p:cNvPicPr>
            <a:picLocks noChangeAspect="1" noChangeArrowheads="1"/>
          </p:cNvPicPr>
          <p:nvPr/>
        </p:nvPicPr>
        <p:blipFill>
          <a:blip r:embed="rId4" cstate="print">
            <a:extLst>
              <a:ext uri="{BEBA8EAE-BF5A-486C-A8C5-ECC9F3942E4B}">
                <a14:imgProps xmlns="" xmlns:a14="http://schemas.microsoft.com/office/drawing/2010/main">
                  <a14:imgLayer r:embed="">
                    <a14:imgEffect>
                      <a14:backgroundRemoval t="0" b="99652" l="0" r="100000"/>
                    </a14:imgEffect>
                  </a14:imgLayer>
                </a14:imgProps>
              </a:ext>
              <a:ext uri="{28A0092B-C50C-407E-A947-70E740481C1C}">
                <a14:useLocalDpi xmlns="" xmlns:a14="http://schemas.microsoft.com/office/drawing/2010/main" val="0"/>
              </a:ext>
            </a:extLst>
          </a:blip>
          <a:srcRect/>
          <a:stretch>
            <a:fillRect/>
          </a:stretch>
        </p:blipFill>
        <p:spPr bwMode="auto">
          <a:xfrm>
            <a:off x="6876256" y="260648"/>
            <a:ext cx="1728192" cy="165618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Прямоугольник 5"/>
          <p:cNvSpPr/>
          <p:nvPr/>
        </p:nvSpPr>
        <p:spPr>
          <a:xfrm>
            <a:off x="2555776" y="6021288"/>
            <a:ext cx="4572000" cy="646331"/>
          </a:xfrm>
          <a:prstGeom prst="rect">
            <a:avLst/>
          </a:prstGeom>
        </p:spPr>
        <p:txBody>
          <a:bodyPr>
            <a:spAutoFit/>
          </a:bodyPr>
          <a:lstStyle/>
          <a:p>
            <a:pPr algn="ctr"/>
            <a:r>
              <a:rPr lang="kk-KZ" dirty="0" smtClean="0">
                <a:solidFill>
                  <a:srgbClr val="0070C0"/>
                </a:solidFill>
                <a:latin typeface="Times New Roman" pitchFamily="18" charset="0"/>
                <a:cs typeface="Times New Roman" pitchFamily="18" charset="0"/>
              </a:rPr>
              <a:t>Көкшетау қаласының мемлекеттік архиві</a:t>
            </a:r>
          </a:p>
          <a:p>
            <a:pPr algn="ctr"/>
            <a:r>
              <a:rPr lang="ru-RU" dirty="0" smtClean="0">
                <a:solidFill>
                  <a:srgbClr val="0070C0"/>
                </a:solidFill>
                <a:latin typeface="Times New Roman" panose="02020603050405020304" pitchFamily="18" charset="0"/>
                <a:cs typeface="Times New Roman" panose="02020603050405020304" pitchFamily="18" charset="0"/>
              </a:rPr>
              <a:t>2021 </a:t>
            </a:r>
            <a:r>
              <a:rPr lang="ru-RU" dirty="0" err="1" smtClean="0">
                <a:solidFill>
                  <a:srgbClr val="0070C0"/>
                </a:solidFill>
                <a:latin typeface="Times New Roman" panose="02020603050405020304" pitchFamily="18" charset="0"/>
                <a:cs typeface="Times New Roman" panose="02020603050405020304" pitchFamily="18" charset="0"/>
              </a:rPr>
              <a:t>жыл</a:t>
            </a:r>
            <a:endParaRPr lang="ru-RU" dirty="0"/>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Байкен Омирбек\Ф 462 Д. 24 личное фото Байкен 1982 год.jpeg"/>
          <p:cNvPicPr>
            <a:picLocks noChangeAspect="1" noChangeArrowheads="1"/>
          </p:cNvPicPr>
          <p:nvPr/>
        </p:nvPicPr>
        <p:blipFill>
          <a:blip r:embed="rId2" cstate="print"/>
          <a:srcRect/>
          <a:stretch>
            <a:fillRect/>
          </a:stretch>
        </p:blipFill>
        <p:spPr bwMode="auto">
          <a:xfrm>
            <a:off x="251520" y="548680"/>
            <a:ext cx="3672408" cy="5688632"/>
          </a:xfrm>
          <a:prstGeom prst="rect">
            <a:avLst/>
          </a:prstGeom>
          <a:ln>
            <a:noFill/>
          </a:ln>
          <a:effectLst>
            <a:softEdge rad="112500"/>
          </a:effectLst>
        </p:spPr>
      </p:pic>
      <p:sp>
        <p:nvSpPr>
          <p:cNvPr id="3" name="Прямоугольник 2"/>
          <p:cNvSpPr/>
          <p:nvPr/>
        </p:nvSpPr>
        <p:spPr>
          <a:xfrm>
            <a:off x="3923928" y="302359"/>
            <a:ext cx="4968552" cy="6340197"/>
          </a:xfrm>
          <a:prstGeom prst="rect">
            <a:avLst/>
          </a:prstGeom>
        </p:spPr>
        <p:txBody>
          <a:bodyPr wrap="square">
            <a:spAutoFit/>
          </a:bodyPr>
          <a:lstStyle/>
          <a:p>
            <a:pPr algn="just"/>
            <a:r>
              <a:rPr lang="ru-RU" sz="1400" i="1" dirty="0" err="1" smtClean="0">
                <a:solidFill>
                  <a:srgbClr val="0070C0"/>
                </a:solidFill>
                <a:latin typeface="Times New Roman" pitchFamily="18" charset="0"/>
                <a:cs typeface="Times New Roman" pitchFamily="18" charset="0"/>
              </a:rPr>
              <a:t>Қазақстан Республикасы</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Тәуелсіздігінің </a:t>
            </a:r>
            <a:r>
              <a:rPr lang="ru-RU" sz="1400" i="1" dirty="0" smtClean="0">
                <a:solidFill>
                  <a:srgbClr val="0070C0"/>
                </a:solidFill>
                <a:latin typeface="Times New Roman" pitchFamily="18" charset="0"/>
                <a:cs typeface="Times New Roman" pitchFamily="18" charset="0"/>
              </a:rPr>
              <a:t>30 </a:t>
            </a:r>
            <a:r>
              <a:rPr lang="ru-RU" sz="1400" i="1" dirty="0" err="1" smtClean="0">
                <a:solidFill>
                  <a:srgbClr val="0070C0"/>
                </a:solidFill>
                <a:latin typeface="Times New Roman" pitchFamily="18" charset="0"/>
                <a:cs typeface="Times New Roman" pitchFamily="18" charset="0"/>
              </a:rPr>
              <a:t>жылдық кезеңінде облыс</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орталығында </a:t>
            </a:r>
            <a:r>
              <a:rPr lang="ru-RU" sz="1400" i="1" dirty="0" smtClean="0">
                <a:solidFill>
                  <a:srgbClr val="0070C0"/>
                </a:solidFill>
                <a:latin typeface="Times New Roman" pitchFamily="18" charset="0"/>
                <a:cs typeface="Times New Roman" pitchFamily="18" charset="0"/>
              </a:rPr>
              <a:t>«</a:t>
            </a:r>
            <a:r>
              <a:rPr lang="ru-RU" sz="1400" i="1" dirty="0" err="1" smtClean="0">
                <a:solidFill>
                  <a:srgbClr val="0070C0"/>
                </a:solidFill>
                <a:latin typeface="Times New Roman" pitchFamily="18" charset="0"/>
                <a:cs typeface="Times New Roman" pitchFamily="18" charset="0"/>
              </a:rPr>
              <a:t>Көкшетау қаласының Құрметті азаматы</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атағы ауыл</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шаруашылығы</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ғылым салаларына</a:t>
            </a:r>
            <a:r>
              <a:rPr lang="kk-KZ"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мәдениет, білім</a:t>
            </a:r>
            <a:r>
              <a:rPr lang="ru-RU" sz="1400" i="1" dirty="0" smtClean="0">
                <a:solidFill>
                  <a:srgbClr val="0070C0"/>
                </a:solidFill>
                <a:latin typeface="Times New Roman" pitchFamily="18" charset="0"/>
                <a:cs typeface="Times New Roman" pitchFamily="18" charset="0"/>
              </a:rPr>
              <a:t> беру </a:t>
            </a:r>
            <a:r>
              <a:rPr lang="ru-RU" sz="1400" i="1" dirty="0" err="1" smtClean="0">
                <a:solidFill>
                  <a:srgbClr val="0070C0"/>
                </a:solidFill>
                <a:latin typeface="Times New Roman" pitchFamily="18" charset="0"/>
                <a:cs typeface="Times New Roman" pitchFamily="18" charset="0"/>
              </a:rPr>
              <a:t>және денсаулық сақтау</a:t>
            </a:r>
            <a:r>
              <a:rPr lang="kk-KZ" sz="1400" i="1" dirty="0" smtClean="0">
                <a:solidFill>
                  <a:srgbClr val="0070C0"/>
                </a:solidFill>
                <a:latin typeface="Times New Roman" pitchFamily="18" charset="0"/>
                <a:cs typeface="Times New Roman" pitchFamily="18" charset="0"/>
              </a:rPr>
              <a:t>ға </a:t>
            </a:r>
            <a:r>
              <a:rPr lang="ru-RU" sz="1400" i="1" dirty="0" err="1" smtClean="0">
                <a:solidFill>
                  <a:srgbClr val="0070C0"/>
                </a:solidFill>
                <a:latin typeface="Times New Roman" pitchFamily="18" charset="0"/>
                <a:cs typeface="Times New Roman" pitchFamily="18" charset="0"/>
              </a:rPr>
              <a:t>елеулі</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үлес қосқан әр түрлі мамандық иелеріне</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берілді</a:t>
            </a:r>
            <a:r>
              <a:rPr lang="ru-RU" sz="1400" i="1" dirty="0" smtClean="0">
                <a:solidFill>
                  <a:srgbClr val="0070C0"/>
                </a:solidFill>
                <a:latin typeface="Times New Roman" pitchFamily="18" charset="0"/>
                <a:cs typeface="Times New Roman" pitchFamily="18" charset="0"/>
              </a:rPr>
              <a:t>. </a:t>
            </a:r>
            <a:r>
              <a:rPr lang="kk-KZ" sz="1400" i="1" dirty="0" smtClean="0">
                <a:solidFill>
                  <a:srgbClr val="0070C0"/>
                </a:solidFill>
                <a:latin typeface="Times New Roman" pitchFamily="18" charset="0"/>
                <a:cs typeface="Times New Roman" pitchFamily="18" charset="0"/>
              </a:rPr>
              <a:t>С</a:t>
            </a:r>
            <a:r>
              <a:rPr lang="ru-RU" sz="1400" i="1" dirty="0" err="1" smtClean="0">
                <a:solidFill>
                  <a:srgbClr val="0070C0"/>
                </a:solidFill>
                <a:latin typeface="Times New Roman" pitchFamily="18" charset="0"/>
                <a:cs typeface="Times New Roman" pitchFamily="18" charset="0"/>
              </a:rPr>
              <a:t>олардың бірі</a:t>
            </a:r>
            <a:r>
              <a:rPr lang="ru-RU" sz="1400" i="1" dirty="0" smtClean="0">
                <a:solidFill>
                  <a:srgbClr val="0070C0"/>
                </a:solidFill>
                <a:latin typeface="Times New Roman" pitchFamily="18" charset="0"/>
                <a:cs typeface="Times New Roman" pitchFamily="18" charset="0"/>
              </a:rPr>
              <a:t> - </a:t>
            </a:r>
            <a:r>
              <a:rPr lang="ru-RU" sz="1400" i="1" dirty="0" err="1" smtClean="0">
                <a:solidFill>
                  <a:srgbClr val="0070C0"/>
                </a:solidFill>
                <a:latin typeface="Times New Roman" pitchFamily="18" charset="0"/>
                <a:cs typeface="Times New Roman" pitchFamily="18" charset="0"/>
              </a:rPr>
              <a:t>Қазақ КСР-нің еңбек сіңірген дәрігері, Ақмола облыстық онкологиялық диспансерінің </a:t>
            </a:r>
            <a:r>
              <a:rPr lang="ru-RU" sz="1400" i="1" dirty="0" smtClean="0">
                <a:solidFill>
                  <a:srgbClr val="0070C0"/>
                </a:solidFill>
                <a:latin typeface="Times New Roman" pitchFamily="18" charset="0"/>
                <a:cs typeface="Times New Roman" pitchFamily="18" charset="0"/>
              </a:rPr>
              <a:t>бас </a:t>
            </a:r>
            <a:r>
              <a:rPr lang="ru-RU" sz="1400" i="1" dirty="0" err="1" smtClean="0">
                <a:solidFill>
                  <a:srgbClr val="0070C0"/>
                </a:solidFill>
                <a:latin typeface="Times New Roman" pitchFamily="18" charset="0"/>
                <a:cs typeface="Times New Roman" pitchFamily="18" charset="0"/>
              </a:rPr>
              <a:t>дәрігері Өмірбек Байкенұлы</a:t>
            </a:r>
            <a:r>
              <a:rPr lang="kk-KZ" sz="1400" i="1" dirty="0" smtClean="0">
                <a:solidFill>
                  <a:srgbClr val="0070C0"/>
                </a:solidFill>
                <a:latin typeface="Times New Roman" pitchFamily="18" charset="0"/>
                <a:cs typeface="Times New Roman" pitchFamily="18" charset="0"/>
              </a:rPr>
              <a:t>, оның жеке шығу тегі туралы құжаттар Көкшетау қаласының мемлекеттік архивінде сақталынған.</a:t>
            </a:r>
            <a:endParaRPr lang="ru-RU" sz="1400" i="1" dirty="0" smtClean="0">
              <a:solidFill>
                <a:srgbClr val="0070C0"/>
              </a:solidFill>
              <a:latin typeface="Times New Roman" pitchFamily="18" charset="0"/>
              <a:cs typeface="Times New Roman" pitchFamily="18" charset="0"/>
            </a:endParaRPr>
          </a:p>
          <a:p>
            <a:pPr algn="just"/>
            <a:r>
              <a:rPr lang="kk-KZ"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Ол</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атасы</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Жаманбалин</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Қасымның тәрбиесінде болды</a:t>
            </a:r>
            <a:r>
              <a:rPr lang="ru-RU" sz="1400" i="1" dirty="0" smtClean="0">
                <a:solidFill>
                  <a:srgbClr val="0070C0"/>
                </a:solidFill>
                <a:latin typeface="Times New Roman" pitchFamily="18" charset="0"/>
                <a:cs typeface="Times New Roman" pitchFamily="18" charset="0"/>
              </a:rPr>
              <a:t>, бала </a:t>
            </a:r>
            <a:r>
              <a:rPr lang="ru-RU" sz="1400" i="1" dirty="0" err="1" smtClean="0">
                <a:solidFill>
                  <a:srgbClr val="0070C0"/>
                </a:solidFill>
                <a:latin typeface="Times New Roman" pitchFamily="18" charset="0"/>
                <a:cs typeface="Times New Roman" pitchFamily="18" charset="0"/>
              </a:rPr>
              <a:t>кезінен</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болашақ мамандығын таңдауда еш</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ойланбастан</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дәрігер болуды</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және адамдарды</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әжесі сияқты емдеуді</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армандады</a:t>
            </a:r>
            <a:r>
              <a:rPr lang="ru-RU" sz="1400" i="1" dirty="0" smtClean="0">
                <a:solidFill>
                  <a:srgbClr val="0070C0"/>
                </a:solidFill>
                <a:latin typeface="Times New Roman" pitchFamily="18" charset="0"/>
                <a:cs typeface="Times New Roman" pitchFamily="18" charset="0"/>
              </a:rPr>
              <a:t>.</a:t>
            </a:r>
          </a:p>
          <a:p>
            <a:pPr algn="just"/>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Қарағанды ​​мемлекеттік</a:t>
            </a:r>
            <a:r>
              <a:rPr lang="ru-RU" sz="1400" i="1" dirty="0" smtClean="0">
                <a:solidFill>
                  <a:srgbClr val="0070C0"/>
                </a:solidFill>
                <a:latin typeface="Times New Roman" pitchFamily="18" charset="0"/>
                <a:cs typeface="Times New Roman" pitchFamily="18" charset="0"/>
              </a:rPr>
              <a:t> медицина </a:t>
            </a:r>
            <a:r>
              <a:rPr lang="ru-RU" sz="1400" i="1" dirty="0" err="1" smtClean="0">
                <a:solidFill>
                  <a:srgbClr val="0070C0"/>
                </a:solidFill>
                <a:latin typeface="Times New Roman" pitchFamily="18" charset="0"/>
                <a:cs typeface="Times New Roman" pitchFamily="18" charset="0"/>
              </a:rPr>
              <a:t>институтын</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дәрігер ретінде</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бітірген</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Өмірбек Байкенұлы өзінің практикалық қызметін студенттік</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жылдардан</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бастаған</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Қарағанды </a:t>
            </a:r>
            <a:r>
              <a:rPr lang="ru-RU" sz="1400" i="1" dirty="0" smtClean="0">
                <a:solidFill>
                  <a:srgbClr val="0070C0"/>
                </a:solidFill>
                <a:latin typeface="Times New Roman" pitchFamily="18" charset="0"/>
                <a:cs typeface="Times New Roman" pitchFamily="18" charset="0"/>
              </a:rPr>
              <a:t>​​</a:t>
            </a:r>
            <a:r>
              <a:rPr lang="ru-RU" sz="1400" i="1" dirty="0" err="1" smtClean="0">
                <a:solidFill>
                  <a:srgbClr val="0070C0"/>
                </a:solidFill>
                <a:latin typeface="Times New Roman" pitchFamily="18" charset="0"/>
                <a:cs typeface="Times New Roman" pitchFamily="18" charset="0"/>
              </a:rPr>
              <a:t>қалалық ауруханасында</a:t>
            </a:r>
            <a:r>
              <a:rPr lang="ru-RU" sz="1400" i="1" dirty="0" smtClean="0">
                <a:solidFill>
                  <a:srgbClr val="0070C0"/>
                </a:solidFill>
                <a:latin typeface="Times New Roman" pitchFamily="18" charset="0"/>
                <a:cs typeface="Times New Roman" pitchFamily="18" charset="0"/>
              </a:rPr>
              <a:t> фельдшер, </a:t>
            </a:r>
            <a:r>
              <a:rPr lang="ru-RU" sz="1400" i="1" dirty="0" err="1" smtClean="0">
                <a:solidFill>
                  <a:srgbClr val="0070C0"/>
                </a:solidFill>
                <a:latin typeface="Times New Roman" pitchFamily="18" charset="0"/>
                <a:cs typeface="Times New Roman" pitchFamily="18" charset="0"/>
              </a:rPr>
              <a:t>кейін</a:t>
            </a:r>
            <a:r>
              <a:rPr lang="ru-RU" sz="1400" i="1" dirty="0" smtClean="0">
                <a:solidFill>
                  <a:srgbClr val="0070C0"/>
                </a:solidFill>
                <a:latin typeface="Times New Roman" pitchFamily="18" charset="0"/>
                <a:cs typeface="Times New Roman" pitchFamily="18" charset="0"/>
              </a:rPr>
              <a:t> Кок</a:t>
            </a:r>
            <a:r>
              <a:rPr lang="kk-KZ" sz="1400" i="1" dirty="0" smtClean="0">
                <a:solidFill>
                  <a:srgbClr val="0070C0"/>
                </a:solidFill>
                <a:latin typeface="Times New Roman" pitchFamily="18" charset="0"/>
                <a:cs typeface="Times New Roman" pitchFamily="18" charset="0"/>
              </a:rPr>
              <a:t>шетау облысы</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Еңбекшілдер ауданындағы Казгород</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аудандық ауруханасында</a:t>
            </a:r>
            <a:r>
              <a:rPr lang="ru-RU" sz="1400" i="1" dirty="0" smtClean="0">
                <a:solidFill>
                  <a:srgbClr val="0070C0"/>
                </a:solidFill>
                <a:latin typeface="Times New Roman" pitchFamily="18" charset="0"/>
                <a:cs typeface="Times New Roman" pitchFamily="18" charset="0"/>
              </a:rPr>
              <a:t> хирург </a:t>
            </a:r>
            <a:r>
              <a:rPr lang="ru-RU" sz="1400" i="1" dirty="0" err="1" smtClean="0">
                <a:solidFill>
                  <a:srgbClr val="0070C0"/>
                </a:solidFill>
                <a:latin typeface="Times New Roman" pitchFamily="18" charset="0"/>
                <a:cs typeface="Times New Roman" pitchFamily="18" charset="0"/>
              </a:rPr>
              <a:t>болып</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жұмыс істеген</a:t>
            </a:r>
            <a:r>
              <a:rPr lang="ru-RU" sz="1400" i="1" dirty="0" smtClean="0">
                <a:solidFill>
                  <a:srgbClr val="0070C0"/>
                </a:solidFill>
                <a:latin typeface="Times New Roman" pitchFamily="18" charset="0"/>
                <a:cs typeface="Times New Roman" pitchFamily="18" charset="0"/>
              </a:rPr>
              <a:t>. 1961 </a:t>
            </a:r>
            <a:r>
              <a:rPr lang="ru-RU" sz="1400" i="1" dirty="0" err="1" smtClean="0">
                <a:solidFill>
                  <a:srgbClr val="0070C0"/>
                </a:solidFill>
                <a:latin typeface="Times New Roman" pitchFamily="18" charset="0"/>
                <a:cs typeface="Times New Roman" pitchFamily="18" charset="0"/>
              </a:rPr>
              <a:t>жылдың шілдесінен</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бастап</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онкологиялық </a:t>
            </a:r>
            <a:r>
              <a:rPr lang="ru-RU" sz="1400" i="1" dirty="0" smtClean="0">
                <a:solidFill>
                  <a:srgbClr val="0070C0"/>
                </a:solidFill>
                <a:latin typeface="Times New Roman" pitchFamily="18" charset="0"/>
                <a:cs typeface="Times New Roman" pitchFamily="18" charset="0"/>
              </a:rPr>
              <a:t>хирургия </a:t>
            </a:r>
            <a:r>
              <a:rPr lang="ru-RU" sz="1400" i="1" dirty="0" err="1" smtClean="0">
                <a:solidFill>
                  <a:srgbClr val="0070C0"/>
                </a:solidFill>
                <a:latin typeface="Times New Roman" pitchFamily="18" charset="0"/>
                <a:cs typeface="Times New Roman" pitchFamily="18" charset="0"/>
              </a:rPr>
              <a:t>бойынша</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мамандандыруды</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аяқтағаннан кейін</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Көк</a:t>
            </a:r>
            <a:r>
              <a:rPr lang="kk-KZ" sz="1400" i="1" dirty="0" smtClean="0">
                <a:solidFill>
                  <a:srgbClr val="0070C0"/>
                </a:solidFill>
                <a:latin typeface="Times New Roman" pitchFamily="18" charset="0"/>
                <a:cs typeface="Times New Roman" pitchFamily="18" charset="0"/>
              </a:rPr>
              <a:t>шетау</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облыстық онкологиялық диспансерінің </a:t>
            </a:r>
            <a:r>
              <a:rPr lang="ru-RU" sz="1400" i="1" dirty="0" smtClean="0">
                <a:solidFill>
                  <a:srgbClr val="0070C0"/>
                </a:solidFill>
                <a:latin typeface="Times New Roman" pitchFamily="18" charset="0"/>
                <a:cs typeface="Times New Roman" pitchFamily="18" charset="0"/>
              </a:rPr>
              <a:t>бас </a:t>
            </a:r>
            <a:r>
              <a:rPr lang="ru-RU" sz="1400" i="1" dirty="0" err="1" smtClean="0">
                <a:solidFill>
                  <a:srgbClr val="0070C0"/>
                </a:solidFill>
                <a:latin typeface="Times New Roman" pitchFamily="18" charset="0"/>
                <a:cs typeface="Times New Roman" pitchFamily="18" charset="0"/>
              </a:rPr>
              <a:t>дәрігері болып</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тағайындалды</a:t>
            </a:r>
            <a:r>
              <a:rPr lang="ru-RU" sz="1400" i="1" dirty="0" smtClean="0">
                <a:solidFill>
                  <a:srgbClr val="0070C0"/>
                </a:solidFill>
                <a:latin typeface="Times New Roman" pitchFamily="18" charset="0"/>
                <a:cs typeface="Times New Roman" pitchFamily="18" charset="0"/>
              </a:rPr>
              <a:t>. </a:t>
            </a:r>
            <a:r>
              <a:rPr lang="kk-KZ" sz="1400" i="1" dirty="0" smtClean="0">
                <a:solidFill>
                  <a:srgbClr val="0070C0"/>
                </a:solidFill>
                <a:latin typeface="Times New Roman" pitchFamily="18" charset="0"/>
                <a:cs typeface="Times New Roman" pitchFamily="18" charset="0"/>
              </a:rPr>
              <a:t>Туа біткен даргер, адамдардың өмірін сақтап қолу үшін, жоғары санатты онколог-хирургтың тәжірбиелі қолдары арқылы сәтті нәтиже корсеткіштерімен жүздеген ото жасалды. Медициналық саладағы елу жылдық тәжірбиесі, адамдар өмірі мен денсаулығы үшін күресуге арналған дәрігер мамандығы бойынша жоғары кәсіби шеберлігі, адамгершілігі мейрімділігі ерекшеленді.</a:t>
            </a:r>
            <a:endParaRPr lang="ru-RU" sz="1400" i="1" dirty="0">
              <a:solidFill>
                <a:srgbClr val="0070C0"/>
              </a:solidFill>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User\Desktop\Байкен Омирбек\Ф 462 Д. 24 личное фото Байкен 2002 год.jpeg"/>
          <p:cNvPicPr>
            <a:picLocks noChangeAspect="1" noChangeArrowheads="1"/>
          </p:cNvPicPr>
          <p:nvPr/>
        </p:nvPicPr>
        <p:blipFill>
          <a:blip r:embed="rId2" cstate="print"/>
          <a:srcRect/>
          <a:stretch>
            <a:fillRect/>
          </a:stretch>
        </p:blipFill>
        <p:spPr bwMode="auto">
          <a:xfrm>
            <a:off x="5292080" y="620688"/>
            <a:ext cx="3671193" cy="5256584"/>
          </a:xfrm>
          <a:prstGeom prst="rect">
            <a:avLst/>
          </a:prstGeom>
          <a:ln>
            <a:noFill/>
          </a:ln>
          <a:effectLst>
            <a:softEdge rad="112500"/>
          </a:effectLst>
        </p:spPr>
      </p:pic>
      <p:sp>
        <p:nvSpPr>
          <p:cNvPr id="3" name="Прямоугольник 2"/>
          <p:cNvSpPr/>
          <p:nvPr/>
        </p:nvSpPr>
        <p:spPr>
          <a:xfrm>
            <a:off x="0" y="0"/>
            <a:ext cx="5148064" cy="6955750"/>
          </a:xfrm>
          <a:prstGeom prst="rect">
            <a:avLst/>
          </a:prstGeom>
        </p:spPr>
        <p:txBody>
          <a:bodyPr wrap="square">
            <a:spAutoFit/>
          </a:bodyPr>
          <a:lstStyle/>
          <a:p>
            <a:pPr algn="just"/>
            <a:r>
              <a:rPr lang="kk-KZ" sz="1600" b="1" i="1" dirty="0" smtClean="0">
                <a:solidFill>
                  <a:srgbClr val="0070C0"/>
                </a:solidFill>
                <a:latin typeface="Times New Roman" pitchFamily="18" charset="0"/>
                <a:cs typeface="Times New Roman" pitchFamily="18" charset="0"/>
              </a:rPr>
              <a:t>Өмірбек Байкенұлы </a:t>
            </a:r>
            <a:r>
              <a:rPr lang="kk-KZ" sz="1600" i="1" dirty="0" smtClean="0">
                <a:solidFill>
                  <a:srgbClr val="0070C0"/>
                </a:solidFill>
                <a:latin typeface="Times New Roman" pitchFamily="18" charset="0"/>
                <a:cs typeface="Times New Roman" pitchFamily="18" charset="0"/>
              </a:rPr>
              <a:t>онкологиялық диспансердің бас дәрігері қызметіне келгеннен кейін Көкшетау аймағының медицина саласында елеулі өзгерістер басталды. 1963 жылы диспансердің емханасы ашылды, сонымен бірге аудандарда емтиханхана және онкологиялық кабинеттер құрылып жатыр. </a:t>
            </a:r>
            <a:r>
              <a:rPr lang="ru-RU" sz="1600" i="1" dirty="0" err="1" smtClean="0">
                <a:solidFill>
                  <a:srgbClr val="0070C0"/>
                </a:solidFill>
                <a:latin typeface="Times New Roman" pitchFamily="18" charset="0"/>
                <a:cs typeface="Times New Roman" pitchFamily="18" charset="0"/>
              </a:rPr>
              <a:t>Онкологиялық диспансердің материалдық базасын</a:t>
            </a:r>
            <a:r>
              <a:rPr lang="ru-RU" sz="1600" i="1" dirty="0" smtClean="0">
                <a:solidFill>
                  <a:srgbClr val="0070C0"/>
                </a:solidFill>
                <a:latin typeface="Times New Roman" pitchFamily="18" charset="0"/>
                <a:cs typeface="Times New Roman" pitchFamily="18" charset="0"/>
              </a:rPr>
              <a:t> </a:t>
            </a:r>
            <a:r>
              <a:rPr lang="ru-RU" sz="1600" i="1" dirty="0" err="1" smtClean="0">
                <a:solidFill>
                  <a:srgbClr val="0070C0"/>
                </a:solidFill>
                <a:latin typeface="Times New Roman" pitchFamily="18" charset="0"/>
                <a:cs typeface="Times New Roman" pitchFamily="18" charset="0"/>
              </a:rPr>
              <a:t>жақсарту онкологиялық қызметті ұйымдастырудың алғашқы күндерінен басталды</a:t>
            </a:r>
            <a:r>
              <a:rPr lang="ru-RU" sz="1600" i="1" dirty="0" smtClean="0">
                <a:solidFill>
                  <a:srgbClr val="0070C0"/>
                </a:solidFill>
                <a:latin typeface="Times New Roman" pitchFamily="18" charset="0"/>
                <a:cs typeface="Times New Roman" pitchFamily="18" charset="0"/>
              </a:rPr>
              <a:t>. </a:t>
            </a:r>
            <a:r>
              <a:rPr lang="ru-RU" sz="1600" i="1" dirty="0" err="1" smtClean="0">
                <a:solidFill>
                  <a:srgbClr val="0070C0"/>
                </a:solidFill>
                <a:latin typeface="Times New Roman" pitchFamily="18" charset="0"/>
                <a:cs typeface="Times New Roman" pitchFamily="18" charset="0"/>
              </a:rPr>
              <a:t>Ауруханада</a:t>
            </a:r>
            <a:r>
              <a:rPr lang="ru-RU" sz="1600" i="1" dirty="0" smtClean="0">
                <a:solidFill>
                  <a:srgbClr val="0070C0"/>
                </a:solidFill>
                <a:latin typeface="Times New Roman" pitchFamily="18" charset="0"/>
                <a:cs typeface="Times New Roman" pitchFamily="18" charset="0"/>
              </a:rPr>
              <a:t> </a:t>
            </a:r>
            <a:r>
              <a:rPr lang="ru-RU" sz="1600" i="1" dirty="0" err="1" smtClean="0">
                <a:solidFill>
                  <a:srgbClr val="0070C0"/>
                </a:solidFill>
                <a:latin typeface="Times New Roman" pitchFamily="18" charset="0"/>
                <a:cs typeface="Times New Roman" pitchFamily="18" charset="0"/>
              </a:rPr>
              <a:t>онкологиялық төсектердің қол жетімділігінің төмендігі, ауруханаға жатқызу кезегі</a:t>
            </a:r>
            <a:r>
              <a:rPr lang="ru-RU" sz="1600" i="1" dirty="0" smtClean="0">
                <a:solidFill>
                  <a:srgbClr val="0070C0"/>
                </a:solidFill>
                <a:latin typeface="Times New Roman" pitchFamily="18" charset="0"/>
                <a:cs typeface="Times New Roman" pitchFamily="18" charset="0"/>
              </a:rPr>
              <a:t>, </a:t>
            </a:r>
            <a:r>
              <a:rPr lang="ru-RU" sz="1600" i="1" dirty="0" err="1" smtClean="0">
                <a:solidFill>
                  <a:srgbClr val="0070C0"/>
                </a:solidFill>
                <a:latin typeface="Times New Roman" pitchFamily="18" charset="0"/>
                <a:cs typeface="Times New Roman" pitchFamily="18" charset="0"/>
              </a:rPr>
              <a:t>ота</a:t>
            </a:r>
            <a:r>
              <a:rPr lang="ru-RU" sz="1600" i="1" dirty="0" smtClean="0">
                <a:solidFill>
                  <a:srgbClr val="0070C0"/>
                </a:solidFill>
                <a:latin typeface="Times New Roman" pitchFamily="18" charset="0"/>
                <a:cs typeface="Times New Roman" pitchFamily="18" charset="0"/>
              </a:rPr>
              <a:t> </a:t>
            </a:r>
            <a:r>
              <a:rPr lang="ru-RU" sz="1600" i="1" dirty="0" err="1" smtClean="0">
                <a:solidFill>
                  <a:srgbClr val="0070C0"/>
                </a:solidFill>
                <a:latin typeface="Times New Roman" pitchFamily="18" charset="0"/>
                <a:cs typeface="Times New Roman" pitchFamily="18" charset="0"/>
              </a:rPr>
              <a:t>жасау</a:t>
            </a:r>
            <a:r>
              <a:rPr lang="ru-RU" sz="1600" i="1" dirty="0" smtClean="0">
                <a:solidFill>
                  <a:srgbClr val="0070C0"/>
                </a:solidFill>
                <a:latin typeface="Times New Roman" pitchFamily="18" charset="0"/>
                <a:cs typeface="Times New Roman" pitchFamily="18" charset="0"/>
              </a:rPr>
              <a:t> </a:t>
            </a:r>
            <a:r>
              <a:rPr lang="ru-RU" sz="1600" i="1" dirty="0" err="1" smtClean="0">
                <a:solidFill>
                  <a:srgbClr val="0070C0"/>
                </a:solidFill>
                <a:latin typeface="Times New Roman" pitchFamily="18" charset="0"/>
                <a:cs typeface="Times New Roman" pitchFamily="18" charset="0"/>
              </a:rPr>
              <a:t>кезегі</a:t>
            </a:r>
            <a:r>
              <a:rPr lang="ru-RU" sz="1600" i="1" dirty="0" smtClean="0">
                <a:solidFill>
                  <a:srgbClr val="0070C0"/>
                </a:solidFill>
                <a:latin typeface="Times New Roman" pitchFamily="18" charset="0"/>
                <a:cs typeface="Times New Roman" pitchFamily="18" charset="0"/>
              </a:rPr>
              <a:t> </a:t>
            </a:r>
            <a:r>
              <a:rPr lang="ru-RU" sz="1600" i="1" dirty="0" err="1" smtClean="0">
                <a:solidFill>
                  <a:srgbClr val="0070C0"/>
                </a:solidFill>
                <a:latin typeface="Times New Roman" pitchFamily="18" charset="0"/>
                <a:cs typeface="Times New Roman" pitchFamily="18" charset="0"/>
              </a:rPr>
              <a:t>және сырқаттанушыл</a:t>
            </a:r>
            <a:r>
              <a:rPr lang="kk-KZ" sz="1600" i="1" dirty="0" smtClean="0">
                <a:solidFill>
                  <a:srgbClr val="0070C0"/>
                </a:solidFill>
                <a:latin typeface="Times New Roman" pitchFamily="18" charset="0"/>
                <a:cs typeface="Times New Roman" pitchFamily="18" charset="0"/>
              </a:rPr>
              <a:t>ардың (</a:t>
            </a:r>
            <a:r>
              <a:rPr lang="ru-RU" sz="1600" i="1" dirty="0" err="1" smtClean="0">
                <a:solidFill>
                  <a:srgbClr val="0070C0"/>
                </a:solidFill>
                <a:latin typeface="Times New Roman" pitchFamily="18" charset="0"/>
                <a:cs typeface="Times New Roman" pitchFamily="18" charset="0"/>
              </a:rPr>
              <a:t>жыл</a:t>
            </a:r>
            <a:r>
              <a:rPr lang="ru-RU" sz="1600" i="1" dirty="0" smtClean="0">
                <a:solidFill>
                  <a:srgbClr val="0070C0"/>
                </a:solidFill>
                <a:latin typeface="Times New Roman" pitchFamily="18" charset="0"/>
                <a:cs typeface="Times New Roman" pitchFamily="18" charset="0"/>
              </a:rPr>
              <a:t> </a:t>
            </a:r>
            <a:r>
              <a:rPr lang="ru-RU" sz="1600" i="1" dirty="0" err="1" smtClean="0">
                <a:solidFill>
                  <a:srgbClr val="0070C0"/>
                </a:solidFill>
                <a:latin typeface="Times New Roman" pitchFamily="18" charset="0"/>
                <a:cs typeface="Times New Roman" pitchFamily="18" charset="0"/>
              </a:rPr>
              <a:t>сайын</a:t>
            </a:r>
            <a:r>
              <a:rPr lang="ru-RU" sz="1600" i="1" dirty="0" smtClean="0">
                <a:solidFill>
                  <a:srgbClr val="0070C0"/>
                </a:solidFill>
                <a:latin typeface="Times New Roman" pitchFamily="18" charset="0"/>
                <a:cs typeface="Times New Roman" pitchFamily="18" charset="0"/>
              </a:rPr>
              <a:t> </a:t>
            </a:r>
            <a:r>
              <a:rPr lang="ru-RU" sz="1600" i="1" dirty="0" err="1" smtClean="0">
                <a:solidFill>
                  <a:srgbClr val="0070C0"/>
                </a:solidFill>
                <a:latin typeface="Times New Roman" pitchFamily="18" charset="0"/>
                <a:cs typeface="Times New Roman" pitchFamily="18" charset="0"/>
              </a:rPr>
              <a:t>артуы</a:t>
            </a:r>
            <a:r>
              <a:rPr lang="ru-RU" sz="1600" i="1" dirty="0" smtClean="0">
                <a:solidFill>
                  <a:srgbClr val="0070C0"/>
                </a:solidFill>
                <a:latin typeface="Times New Roman" pitchFamily="18" charset="0"/>
                <a:cs typeface="Times New Roman" pitchFamily="18" charset="0"/>
              </a:rPr>
              <a:t> команда </a:t>
            </a:r>
            <a:r>
              <a:rPr lang="ru-RU" sz="1600" i="1" dirty="0" err="1" smtClean="0">
                <a:solidFill>
                  <a:srgbClr val="0070C0"/>
                </a:solidFill>
                <a:latin typeface="Times New Roman" pitchFamily="18" charset="0"/>
                <a:cs typeface="Times New Roman" pitchFamily="18" charset="0"/>
              </a:rPr>
              <a:t>алдында</a:t>
            </a:r>
            <a:r>
              <a:rPr lang="ru-RU" sz="1600" i="1" dirty="0" smtClean="0">
                <a:solidFill>
                  <a:srgbClr val="0070C0"/>
                </a:solidFill>
                <a:latin typeface="Times New Roman" pitchFamily="18" charset="0"/>
                <a:cs typeface="Times New Roman" pitchFamily="18" charset="0"/>
              </a:rPr>
              <a:t> </a:t>
            </a:r>
            <a:r>
              <a:rPr lang="ru-RU" sz="1600" i="1" dirty="0" err="1" smtClean="0">
                <a:solidFill>
                  <a:srgbClr val="0070C0"/>
                </a:solidFill>
                <a:latin typeface="Times New Roman" pitchFamily="18" charset="0"/>
                <a:cs typeface="Times New Roman" pitchFamily="18" charset="0"/>
              </a:rPr>
              <a:t>күрделі міндеттер</a:t>
            </a:r>
            <a:r>
              <a:rPr lang="ru-RU" sz="1600" i="1" dirty="0" smtClean="0">
                <a:solidFill>
                  <a:srgbClr val="0070C0"/>
                </a:solidFill>
                <a:latin typeface="Times New Roman" pitchFamily="18" charset="0"/>
                <a:cs typeface="Times New Roman" pitchFamily="18" charset="0"/>
              </a:rPr>
              <a:t> </a:t>
            </a:r>
            <a:r>
              <a:rPr lang="ru-RU" sz="1600" i="1" dirty="0" err="1" smtClean="0">
                <a:solidFill>
                  <a:srgbClr val="0070C0"/>
                </a:solidFill>
                <a:latin typeface="Times New Roman" pitchFamily="18" charset="0"/>
                <a:cs typeface="Times New Roman" pitchFamily="18" charset="0"/>
              </a:rPr>
              <a:t>қойды</a:t>
            </a:r>
            <a:r>
              <a:rPr lang="ru-RU" sz="1600" i="1" dirty="0" smtClean="0">
                <a:solidFill>
                  <a:srgbClr val="0070C0"/>
                </a:solidFill>
                <a:latin typeface="Times New Roman" pitchFamily="18" charset="0"/>
                <a:cs typeface="Times New Roman" pitchFamily="18" charset="0"/>
              </a:rPr>
              <a:t>. </a:t>
            </a:r>
            <a:r>
              <a:rPr lang="ru-RU" sz="1600" i="1" dirty="0" err="1" smtClean="0">
                <a:solidFill>
                  <a:srgbClr val="0070C0"/>
                </a:solidFill>
                <a:latin typeface="Times New Roman" pitchFamily="18" charset="0"/>
                <a:cs typeface="Times New Roman" pitchFamily="18" charset="0"/>
              </a:rPr>
              <a:t>Төсек </a:t>
            </a:r>
            <a:r>
              <a:rPr lang="ru-RU" sz="1600" i="1" dirty="0" smtClean="0">
                <a:solidFill>
                  <a:srgbClr val="0070C0"/>
                </a:solidFill>
                <a:latin typeface="Times New Roman" pitchFamily="18" charset="0"/>
                <a:cs typeface="Times New Roman" pitchFamily="18" charset="0"/>
              </a:rPr>
              <a:t>саны 1967 </a:t>
            </a:r>
            <a:r>
              <a:rPr lang="ru-RU" sz="1600" i="1" dirty="0" err="1" smtClean="0">
                <a:solidFill>
                  <a:srgbClr val="0070C0"/>
                </a:solidFill>
                <a:latin typeface="Times New Roman" pitchFamily="18" charset="0"/>
                <a:cs typeface="Times New Roman" pitchFamily="18" charset="0"/>
              </a:rPr>
              <a:t>жылғы көрсеткіш бойынша</a:t>
            </a:r>
            <a:r>
              <a:rPr lang="ru-RU" sz="1600" i="1" dirty="0" smtClean="0">
                <a:solidFill>
                  <a:srgbClr val="0070C0"/>
                </a:solidFill>
                <a:latin typeface="Times New Roman" pitchFamily="18" charset="0"/>
                <a:cs typeface="Times New Roman" pitchFamily="18" charset="0"/>
              </a:rPr>
              <a:t> 100-ден 1985 </a:t>
            </a:r>
            <a:r>
              <a:rPr lang="ru-RU" sz="1600" i="1" dirty="0" err="1" smtClean="0">
                <a:solidFill>
                  <a:srgbClr val="0070C0"/>
                </a:solidFill>
                <a:latin typeface="Times New Roman" pitchFamily="18" charset="0"/>
                <a:cs typeface="Times New Roman" pitchFamily="18" charset="0"/>
              </a:rPr>
              <a:t>жылы</a:t>
            </a:r>
            <a:r>
              <a:rPr lang="ru-RU" sz="1600" i="1" dirty="0" smtClean="0">
                <a:solidFill>
                  <a:srgbClr val="0070C0"/>
                </a:solidFill>
                <a:latin typeface="Times New Roman" pitchFamily="18" charset="0"/>
                <a:cs typeface="Times New Roman" pitchFamily="18" charset="0"/>
              </a:rPr>
              <a:t> 180 </a:t>
            </a:r>
            <a:r>
              <a:rPr lang="ru-RU" sz="1600" i="1" dirty="0" err="1" smtClean="0">
                <a:solidFill>
                  <a:srgbClr val="0070C0"/>
                </a:solidFill>
                <a:latin typeface="Times New Roman" pitchFamily="18" charset="0"/>
                <a:cs typeface="Times New Roman" pitchFamily="18" charset="0"/>
              </a:rPr>
              <a:t>төсекке өсті</a:t>
            </a:r>
            <a:r>
              <a:rPr lang="ru-RU" sz="1600" i="1" dirty="0" smtClean="0">
                <a:solidFill>
                  <a:srgbClr val="0070C0"/>
                </a:solidFill>
                <a:latin typeface="Times New Roman" pitchFamily="18" charset="0"/>
                <a:cs typeface="Times New Roman" pitchFamily="18" charset="0"/>
              </a:rPr>
              <a:t>. </a:t>
            </a:r>
            <a:r>
              <a:rPr lang="ru-RU" sz="1600" i="1" dirty="0" err="1" smtClean="0">
                <a:solidFill>
                  <a:srgbClr val="0070C0"/>
                </a:solidFill>
                <a:latin typeface="Times New Roman" pitchFamily="18" charset="0"/>
                <a:cs typeface="Times New Roman" pitchFamily="18" charset="0"/>
              </a:rPr>
              <a:t>Рентген-диагностикалық, фокустық және терең </a:t>
            </a:r>
            <a:r>
              <a:rPr lang="ru-RU" sz="1600" i="1" dirty="0" smtClean="0">
                <a:solidFill>
                  <a:srgbClr val="0070C0"/>
                </a:solidFill>
                <a:latin typeface="Times New Roman" pitchFamily="18" charset="0"/>
                <a:cs typeface="Times New Roman" pitchFamily="18" charset="0"/>
              </a:rPr>
              <a:t>рентгенотерапия </a:t>
            </a:r>
            <a:r>
              <a:rPr lang="ru-RU" sz="1600" i="1" dirty="0" err="1" smtClean="0">
                <a:solidFill>
                  <a:srgbClr val="0070C0"/>
                </a:solidFill>
                <a:latin typeface="Times New Roman" pitchFamily="18" charset="0"/>
                <a:cs typeface="Times New Roman" pitchFamily="18" charset="0"/>
              </a:rPr>
              <a:t>бөлмелері ашылды</a:t>
            </a:r>
            <a:r>
              <a:rPr lang="ru-RU" sz="1600" i="1" dirty="0" smtClean="0">
                <a:solidFill>
                  <a:srgbClr val="0070C0"/>
                </a:solidFill>
                <a:latin typeface="Times New Roman" pitchFamily="18" charset="0"/>
                <a:cs typeface="Times New Roman" pitchFamily="18" charset="0"/>
              </a:rPr>
              <a:t>, </a:t>
            </a:r>
            <a:r>
              <a:rPr lang="ru-RU" sz="1600" i="1" dirty="0" err="1" smtClean="0">
                <a:solidFill>
                  <a:srgbClr val="0070C0"/>
                </a:solidFill>
                <a:latin typeface="Times New Roman" pitchFamily="18" charset="0"/>
                <a:cs typeface="Times New Roman" pitchFamily="18" charset="0"/>
              </a:rPr>
              <a:t>кейінгі</a:t>
            </a:r>
            <a:r>
              <a:rPr lang="ru-RU" sz="1600" i="1" dirty="0" smtClean="0">
                <a:solidFill>
                  <a:srgbClr val="0070C0"/>
                </a:solidFill>
                <a:latin typeface="Times New Roman" pitchFamily="18" charset="0"/>
                <a:cs typeface="Times New Roman" pitchFamily="18" charset="0"/>
              </a:rPr>
              <a:t> </a:t>
            </a:r>
            <a:r>
              <a:rPr lang="ru-RU" sz="1600" i="1" dirty="0" err="1" smtClean="0">
                <a:solidFill>
                  <a:srgbClr val="0070C0"/>
                </a:solidFill>
                <a:latin typeface="Times New Roman" pitchFamily="18" charset="0"/>
                <a:cs typeface="Times New Roman" pitchFamily="18" charset="0"/>
              </a:rPr>
              <a:t>жылдары</a:t>
            </a:r>
            <a:r>
              <a:rPr lang="ru-RU" sz="1600" i="1" dirty="0" smtClean="0">
                <a:solidFill>
                  <a:srgbClr val="0070C0"/>
                </a:solidFill>
                <a:latin typeface="Times New Roman" pitchFamily="18" charset="0"/>
                <a:cs typeface="Times New Roman" pitchFamily="18" charset="0"/>
              </a:rPr>
              <a:t> гамма-терапия, </a:t>
            </a:r>
            <a:r>
              <a:rPr lang="ru-RU" sz="1600" i="1" dirty="0" err="1" smtClean="0">
                <a:solidFill>
                  <a:srgbClr val="0070C0"/>
                </a:solidFill>
                <a:latin typeface="Times New Roman" pitchFamily="18" charset="0"/>
                <a:cs typeface="Times New Roman" pitchFamily="18" charset="0"/>
              </a:rPr>
              <a:t>эндоскопиялық бөлмелер, цито-радиоизотоптық зертхана</a:t>
            </a:r>
            <a:r>
              <a:rPr lang="ru-RU" sz="1600" i="1" dirty="0" smtClean="0">
                <a:solidFill>
                  <a:srgbClr val="0070C0"/>
                </a:solidFill>
                <a:latin typeface="Times New Roman" pitchFamily="18" charset="0"/>
                <a:cs typeface="Times New Roman" pitchFamily="18" charset="0"/>
              </a:rPr>
              <a:t> </a:t>
            </a:r>
            <a:r>
              <a:rPr lang="ru-RU" sz="1600" i="1" dirty="0" err="1" smtClean="0">
                <a:solidFill>
                  <a:srgbClr val="0070C0"/>
                </a:solidFill>
                <a:latin typeface="Times New Roman" pitchFamily="18" charset="0"/>
                <a:cs typeface="Times New Roman" pitchFamily="18" charset="0"/>
              </a:rPr>
              <a:t>пайда</a:t>
            </a:r>
            <a:r>
              <a:rPr lang="ru-RU" sz="1600" i="1" dirty="0" smtClean="0">
                <a:solidFill>
                  <a:srgbClr val="0070C0"/>
                </a:solidFill>
                <a:latin typeface="Times New Roman" pitchFamily="18" charset="0"/>
                <a:cs typeface="Times New Roman" pitchFamily="18" charset="0"/>
              </a:rPr>
              <a:t> </a:t>
            </a:r>
            <a:r>
              <a:rPr lang="ru-RU" sz="1600" i="1" dirty="0" err="1" smtClean="0">
                <a:solidFill>
                  <a:srgbClr val="0070C0"/>
                </a:solidFill>
                <a:latin typeface="Times New Roman" pitchFamily="18" charset="0"/>
                <a:cs typeface="Times New Roman" pitchFamily="18" charset="0"/>
              </a:rPr>
              <a:t>болды</a:t>
            </a:r>
            <a:r>
              <a:rPr lang="ru-RU" sz="1600" i="1" dirty="0" smtClean="0">
                <a:solidFill>
                  <a:srgbClr val="0070C0"/>
                </a:solidFill>
                <a:latin typeface="Times New Roman" pitchFamily="18" charset="0"/>
                <a:cs typeface="Times New Roman" pitchFamily="18" charset="0"/>
              </a:rPr>
              <a:t>.</a:t>
            </a:r>
            <a:r>
              <a:rPr lang="ru-RU" sz="1600" dirty="0" smtClean="0"/>
              <a:t> </a:t>
            </a:r>
            <a:r>
              <a:rPr lang="ru-RU" sz="1400" i="1" dirty="0" err="1" smtClean="0">
                <a:solidFill>
                  <a:srgbClr val="0070C0"/>
                </a:solidFill>
                <a:latin typeface="Times New Roman" pitchFamily="18" charset="0"/>
                <a:cs typeface="Times New Roman" pitchFamily="18" charset="0"/>
              </a:rPr>
              <a:t>Өмірбек Байкенұлының денсаулық сақтау саласындағы көпжылдық қызметі және қала </a:t>
            </a:r>
            <a:r>
              <a:rPr lang="ru-RU" sz="1400" i="1" dirty="0" smtClean="0">
                <a:solidFill>
                  <a:srgbClr val="0070C0"/>
                </a:solidFill>
                <a:latin typeface="Times New Roman" pitchFamily="18" charset="0"/>
                <a:cs typeface="Times New Roman" pitchFamily="18" charset="0"/>
              </a:rPr>
              <a:t>мен </a:t>
            </a:r>
            <a:r>
              <a:rPr lang="ru-RU" sz="1400" i="1" dirty="0" err="1" smtClean="0">
                <a:solidFill>
                  <a:srgbClr val="0070C0"/>
                </a:solidFill>
                <a:latin typeface="Times New Roman" pitchFamily="18" charset="0"/>
                <a:cs typeface="Times New Roman" pitchFamily="18" charset="0"/>
              </a:rPr>
              <a:t>облыстың денсаулық сақтау жүйесіне қосқан үлесі жоғары үкіметтік наградалармен</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атап</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өтілді</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олардың арасында</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Қазақ КСР-нің еңбек сіңірген дәрігері</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атағы берілді</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Қазақстан Республикасының еңбек сіңірген дәрігері</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төсбелгісі берілді</a:t>
            </a:r>
            <a:r>
              <a:rPr lang="kk-KZ" sz="1400" i="1" dirty="0" smtClean="0">
                <a:solidFill>
                  <a:srgbClr val="0070C0"/>
                </a:solidFill>
                <a:latin typeface="Times New Roman" pitchFamily="18" charset="0"/>
                <a:cs typeface="Times New Roman" pitchFamily="18" charset="0"/>
              </a:rPr>
              <a:t>,</a:t>
            </a:r>
            <a:r>
              <a:rPr lang="ru-RU" sz="1400" i="1" dirty="0" smtClean="0">
                <a:solidFill>
                  <a:srgbClr val="0070C0"/>
                </a:solidFill>
                <a:latin typeface="Times New Roman" pitchFamily="18" charset="0"/>
                <a:cs typeface="Times New Roman" pitchFamily="18" charset="0"/>
              </a:rPr>
              <a:t> КСРО </a:t>
            </a:r>
            <a:r>
              <a:rPr lang="ru-RU" sz="1400" i="1" dirty="0" err="1" smtClean="0">
                <a:solidFill>
                  <a:srgbClr val="0070C0"/>
                </a:solidFill>
                <a:latin typeface="Times New Roman" pitchFamily="18" charset="0"/>
                <a:cs typeface="Times New Roman" pitchFamily="18" charset="0"/>
              </a:rPr>
              <a:t>денсаулық сақтау </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Еңбек Қызыл </a:t>
            </a:r>
            <a:r>
              <a:rPr lang="ru-RU" sz="1400" i="1" dirty="0" smtClean="0">
                <a:solidFill>
                  <a:srgbClr val="0070C0"/>
                </a:solidFill>
                <a:latin typeface="Times New Roman" pitchFamily="18" charset="0"/>
                <a:cs typeface="Times New Roman" pitchFamily="18" charset="0"/>
              </a:rPr>
              <a:t>Ту </a:t>
            </a:r>
            <a:r>
              <a:rPr lang="ru-RU" sz="1400" i="1" dirty="0" err="1" smtClean="0">
                <a:solidFill>
                  <a:srgbClr val="0070C0"/>
                </a:solidFill>
                <a:latin typeface="Times New Roman" pitchFamily="18" charset="0"/>
                <a:cs typeface="Times New Roman" pitchFamily="18" charset="0"/>
              </a:rPr>
              <a:t>ордені</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Ерен</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еңбегі үшін </a:t>
            </a:r>
            <a:r>
              <a:rPr lang="ru-RU" sz="1400" i="1" dirty="0" smtClean="0">
                <a:solidFill>
                  <a:srgbClr val="0070C0"/>
                </a:solidFill>
                <a:latin typeface="Times New Roman" pitchFamily="18" charset="0"/>
                <a:cs typeface="Times New Roman" pitchFamily="18" charset="0"/>
              </a:rPr>
              <a:t>»</a:t>
            </a:r>
            <a:r>
              <a:rPr lang="ru-RU" sz="1400" i="1" dirty="0" err="1" smtClean="0">
                <a:solidFill>
                  <a:srgbClr val="0070C0"/>
                </a:solidFill>
                <a:latin typeface="Times New Roman" pitchFamily="18" charset="0"/>
                <a:cs typeface="Times New Roman" pitchFamily="18" charset="0"/>
              </a:rPr>
              <a:t>медалі</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В.И.Лениннің туғанына </a:t>
            </a:r>
            <a:r>
              <a:rPr lang="ru-RU" sz="1400" i="1" dirty="0" smtClean="0">
                <a:solidFill>
                  <a:srgbClr val="0070C0"/>
                </a:solidFill>
                <a:latin typeface="Times New Roman" pitchFamily="18" charset="0"/>
                <a:cs typeface="Times New Roman" pitchFamily="18" charset="0"/>
              </a:rPr>
              <a:t>100 </a:t>
            </a:r>
            <a:r>
              <a:rPr lang="ru-RU" sz="1400" i="1" dirty="0" err="1" smtClean="0">
                <a:solidFill>
                  <a:srgbClr val="0070C0"/>
                </a:solidFill>
                <a:latin typeface="Times New Roman" pitchFamily="18" charset="0"/>
                <a:cs typeface="Times New Roman" pitchFamily="18" charset="0"/>
              </a:rPr>
              <a:t>жыл</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толуына</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орай</a:t>
            </a:r>
            <a:r>
              <a:rPr lang="ru-RU" sz="1400" i="1" dirty="0" smtClean="0">
                <a:solidFill>
                  <a:srgbClr val="0070C0"/>
                </a:solidFill>
                <a:latin typeface="Times New Roman" pitchFamily="18" charset="0"/>
                <a:cs typeface="Times New Roman" pitchFamily="18" charset="0"/>
              </a:rPr>
              <a:t> », </a:t>
            </a:r>
            <a:r>
              <a:rPr lang="ru-RU" sz="1400" i="1" dirty="0" err="1" smtClean="0">
                <a:solidFill>
                  <a:srgbClr val="0070C0"/>
                </a:solidFill>
                <a:latin typeface="Times New Roman" pitchFamily="18" charset="0"/>
                <a:cs typeface="Times New Roman" pitchFamily="18" charset="0"/>
              </a:rPr>
              <a:t>Қазақ </a:t>
            </a:r>
            <a:r>
              <a:rPr lang="ru-RU" sz="1400" i="1" dirty="0" smtClean="0">
                <a:solidFill>
                  <a:srgbClr val="0070C0"/>
                </a:solidFill>
                <a:latin typeface="Times New Roman" pitchFamily="18" charset="0"/>
                <a:cs typeface="Times New Roman" pitchFamily="18" charset="0"/>
              </a:rPr>
              <a:t>КСР </a:t>
            </a:r>
            <a:r>
              <a:rPr lang="ru-RU" sz="1400" i="1" dirty="0" err="1" smtClean="0">
                <a:solidFill>
                  <a:srgbClr val="0070C0"/>
                </a:solidFill>
                <a:latin typeface="Times New Roman" pitchFamily="18" charset="0"/>
                <a:cs typeface="Times New Roman" pitchFamily="18" charset="0"/>
              </a:rPr>
              <a:t>Денсаулық сақтау министрлігінің Құрмет грамоталары</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Қазақстан Республикасы</a:t>
            </a:r>
            <a:r>
              <a:rPr lang="ru-RU" sz="1400" i="1" dirty="0" smtClean="0">
                <a:solidFill>
                  <a:srgbClr val="0070C0"/>
                </a:solidFill>
                <a:latin typeface="Times New Roman" pitchFamily="18" charset="0"/>
                <a:cs typeface="Times New Roman" pitchFamily="18" charset="0"/>
              </a:rPr>
              <a:t> </a:t>
            </a:r>
            <a:r>
              <a:rPr lang="ru-RU" sz="1400" i="1" dirty="0" err="1" smtClean="0">
                <a:solidFill>
                  <a:srgbClr val="0070C0"/>
                </a:solidFill>
                <a:latin typeface="Times New Roman" pitchFamily="18" charset="0"/>
                <a:cs typeface="Times New Roman" pitchFamily="18" charset="0"/>
              </a:rPr>
              <a:t>және </a:t>
            </a:r>
            <a:r>
              <a:rPr lang="ru-RU" sz="1400" i="1" dirty="0" smtClean="0">
                <a:solidFill>
                  <a:srgbClr val="0070C0"/>
                </a:solidFill>
                <a:latin typeface="Times New Roman" pitchFamily="18" charset="0"/>
                <a:cs typeface="Times New Roman" pitchFamily="18" charset="0"/>
              </a:rPr>
              <a:t>т.б.</a:t>
            </a:r>
          </a:p>
          <a:p>
            <a:pPr algn="just"/>
            <a:endParaRPr lang="ru-RU" sz="1600" i="1" dirty="0">
              <a:solidFill>
                <a:srgbClr val="0070C0"/>
              </a:solidFill>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Байкен Омирбек\Ф 462 Д. 2 диплом об окончании университета.jpeg"/>
          <p:cNvPicPr>
            <a:picLocks noChangeAspect="1" noChangeArrowheads="1"/>
          </p:cNvPicPr>
          <p:nvPr/>
        </p:nvPicPr>
        <p:blipFill>
          <a:blip r:embed="rId2" cstate="print"/>
          <a:srcRect/>
          <a:stretch>
            <a:fillRect/>
          </a:stretch>
        </p:blipFill>
        <p:spPr bwMode="auto">
          <a:xfrm rot="5400000">
            <a:off x="1979712" y="-1107504"/>
            <a:ext cx="5400601" cy="8280921"/>
          </a:xfrm>
          <a:prstGeom prst="rect">
            <a:avLst/>
          </a:prstGeom>
          <a:ln>
            <a:noFill/>
          </a:ln>
          <a:effectLst>
            <a:softEdge rad="112500"/>
          </a:effectLst>
        </p:spPr>
      </p:pic>
      <p:sp>
        <p:nvSpPr>
          <p:cNvPr id="3" name="TextBox 2"/>
          <p:cNvSpPr txBox="1"/>
          <p:nvPr/>
        </p:nvSpPr>
        <p:spPr>
          <a:xfrm>
            <a:off x="755576" y="5805264"/>
            <a:ext cx="7776864" cy="707886"/>
          </a:xfrm>
          <a:prstGeom prst="rect">
            <a:avLst/>
          </a:prstGeom>
          <a:noFill/>
        </p:spPr>
        <p:txBody>
          <a:bodyPr wrap="square" rtlCol="0">
            <a:spAutoFit/>
          </a:bodyPr>
          <a:lstStyle/>
          <a:p>
            <a:pPr algn="ctr"/>
            <a:r>
              <a:rPr lang="kk-KZ" sz="2000" i="1" dirty="0" smtClean="0">
                <a:solidFill>
                  <a:srgbClr val="0070C0"/>
                </a:solidFill>
                <a:latin typeface="Times New Roman" pitchFamily="18" charset="0"/>
                <a:cs typeface="Times New Roman" pitchFamily="18" charset="0"/>
              </a:rPr>
              <a:t>О.Б.Байкеннің Қарағанды ​​мемлекеттік медицина институтын бітіргендігі туралы дипломының көшірмесі</a:t>
            </a:r>
            <a:endParaRPr lang="ru-RU" sz="2000" i="1" dirty="0">
              <a:solidFill>
                <a:srgbClr val="0070C0"/>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Байкен Омирбек\фото 1995 год. ф. 462. Д26.jpeg"/>
          <p:cNvPicPr>
            <a:picLocks noChangeAspect="1" noChangeArrowheads="1"/>
          </p:cNvPicPr>
          <p:nvPr/>
        </p:nvPicPr>
        <p:blipFill>
          <a:blip r:embed="rId2" cstate="print"/>
          <a:srcRect l="3341" t="1595" r="21491"/>
          <a:stretch>
            <a:fillRect/>
          </a:stretch>
        </p:blipFill>
        <p:spPr bwMode="auto">
          <a:xfrm rot="5400000">
            <a:off x="2627784" y="-1179512"/>
            <a:ext cx="4320480" cy="7776864"/>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115616" y="5013176"/>
            <a:ext cx="7560840" cy="1631216"/>
          </a:xfrm>
          <a:prstGeom prst="rect">
            <a:avLst/>
          </a:prstGeom>
          <a:noFill/>
        </p:spPr>
        <p:txBody>
          <a:bodyPr wrap="square" rtlCol="0">
            <a:spAutoFit/>
          </a:bodyPr>
          <a:lstStyle/>
          <a:p>
            <a:pPr algn="just"/>
            <a:r>
              <a:rPr lang="kk-KZ" sz="2000" i="1" dirty="0" smtClean="0">
                <a:solidFill>
                  <a:srgbClr val="0070C0"/>
                </a:solidFill>
                <a:latin typeface="Times New Roman" pitchFamily="18" charset="0"/>
                <a:cs typeface="Times New Roman" pitchFamily="18" charset="0"/>
              </a:rPr>
              <a:t>О.Б.Байкен ҚР Президенті Н.Ә.Назарбаевпен және басқалармен бірге топ құрамында Көкшетау аймақтық диагностикалық орталығының консультациялық клиникасы бар ғимараттың ашылуында.</a:t>
            </a:r>
          </a:p>
          <a:p>
            <a:pPr algn="just"/>
            <a:r>
              <a:rPr lang="kk-KZ" sz="2000" i="1" dirty="0" smtClean="0">
                <a:solidFill>
                  <a:srgbClr val="0070C0"/>
                </a:solidFill>
                <a:latin typeface="Times New Roman" pitchFamily="18" charset="0"/>
                <a:cs typeface="Times New Roman" pitchFamily="18" charset="0"/>
              </a:rPr>
              <a:t>						            </a:t>
            </a:r>
            <a:r>
              <a:rPr lang="ru-RU" sz="2000" dirty="0" smtClean="0">
                <a:solidFill>
                  <a:srgbClr val="0070C0"/>
                </a:solidFill>
                <a:latin typeface="Times New Roman" pitchFamily="18" charset="0"/>
                <a:cs typeface="Times New Roman" pitchFamily="18" charset="0"/>
              </a:rPr>
              <a:t>1995 </a:t>
            </a:r>
            <a:r>
              <a:rPr lang="ru-RU" sz="2000" dirty="0" err="1" smtClean="0">
                <a:solidFill>
                  <a:srgbClr val="0070C0"/>
                </a:solidFill>
                <a:latin typeface="Times New Roman" pitchFamily="18" charset="0"/>
                <a:cs typeface="Times New Roman" pitchFamily="18" charset="0"/>
              </a:rPr>
              <a:t>жыл</a:t>
            </a:r>
            <a:r>
              <a:rPr lang="ru-RU" sz="2000" dirty="0" smtClean="0">
                <a:solidFill>
                  <a:srgbClr val="0070C0"/>
                </a:solidFill>
                <a:latin typeface="Times New Roman" pitchFamily="18" charset="0"/>
                <a:cs typeface="Times New Roman" pitchFamily="18" charset="0"/>
              </a:rPr>
              <a:t>.</a:t>
            </a:r>
            <a:endParaRPr lang="ru-RU" sz="2000" dirty="0">
              <a:solidFill>
                <a:srgbClr val="0070C0"/>
              </a:solidFill>
              <a:latin typeface="Times New Roman" pitchFamily="18" charset="0"/>
              <a:cs typeface="Times New Roman" pitchFamily="18" charset="0"/>
            </a:endParaRP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Байкен Омирбек\Ф 462 Д. 23 Байкен в группе с участниками респ.конфер.1979 год.jpeg"/>
          <p:cNvPicPr>
            <a:picLocks noChangeAspect="1" noChangeArrowheads="1"/>
          </p:cNvPicPr>
          <p:nvPr/>
        </p:nvPicPr>
        <p:blipFill>
          <a:blip r:embed="rId2" cstate="print"/>
          <a:srcRect/>
          <a:stretch>
            <a:fillRect/>
          </a:stretch>
        </p:blipFill>
        <p:spPr bwMode="auto">
          <a:xfrm rot="5400000">
            <a:off x="2262471" y="-1390263"/>
            <a:ext cx="4691063" cy="828092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39552" y="5445224"/>
            <a:ext cx="8208912" cy="1015663"/>
          </a:xfrm>
          <a:prstGeom prst="rect">
            <a:avLst/>
          </a:prstGeom>
          <a:noFill/>
        </p:spPr>
        <p:txBody>
          <a:bodyPr wrap="square" rtlCol="0">
            <a:spAutoFit/>
          </a:bodyPr>
          <a:lstStyle/>
          <a:p>
            <a:pPr algn="just"/>
            <a:r>
              <a:rPr lang="kk-KZ" sz="2000" i="1" dirty="0" smtClean="0">
                <a:solidFill>
                  <a:srgbClr val="0070C0"/>
                </a:solidFill>
                <a:latin typeface="Times New Roman" pitchFamily="18" charset="0"/>
                <a:cs typeface="Times New Roman" pitchFamily="18" charset="0"/>
              </a:rPr>
              <a:t>О.Б. Байкен  сәулелік терапия және рентгенология бойынша республикалық конференцияға қатысушылармен бірге.</a:t>
            </a:r>
            <a:r>
              <a:rPr lang="ru-RU" sz="2000" dirty="0" smtClean="0">
                <a:solidFill>
                  <a:srgbClr val="0070C0"/>
                </a:solidFill>
                <a:latin typeface="Times New Roman" pitchFamily="18" charset="0"/>
                <a:cs typeface="Times New Roman" pitchFamily="18" charset="0"/>
              </a:rPr>
              <a:t>						                              Кокчетав </a:t>
            </a:r>
            <a:r>
              <a:rPr lang="ru-RU" sz="2000" dirty="0" err="1" smtClean="0">
                <a:solidFill>
                  <a:srgbClr val="0070C0"/>
                </a:solidFill>
                <a:latin typeface="Times New Roman" pitchFamily="18" charset="0"/>
                <a:cs typeface="Times New Roman" pitchFamily="18" charset="0"/>
              </a:rPr>
              <a:t>қ</a:t>
            </a:r>
            <a:r>
              <a:rPr lang="ru-RU" sz="2000" dirty="0" smtClean="0">
                <a:solidFill>
                  <a:srgbClr val="0070C0"/>
                </a:solidFill>
                <a:latin typeface="Times New Roman" pitchFamily="18" charset="0"/>
                <a:cs typeface="Times New Roman" pitchFamily="18" charset="0"/>
              </a:rPr>
              <a:t>., 1979 </a:t>
            </a:r>
            <a:r>
              <a:rPr lang="ru-RU" sz="2000" dirty="0" err="1" smtClean="0">
                <a:solidFill>
                  <a:srgbClr val="0070C0"/>
                </a:solidFill>
                <a:latin typeface="Times New Roman" pitchFamily="18" charset="0"/>
                <a:cs typeface="Times New Roman" pitchFamily="18" charset="0"/>
              </a:rPr>
              <a:t>жыл</a:t>
            </a:r>
            <a:endParaRPr lang="ru-RU" sz="2000" dirty="0">
              <a:solidFill>
                <a:srgbClr val="0070C0"/>
              </a:solidFill>
              <a:latin typeface="Times New Roman" pitchFamily="18" charset="0"/>
              <a:cs typeface="Times New Roman" pitchFamily="18" charset="0"/>
            </a:endParaRPr>
          </a:p>
        </p:txBody>
      </p:sp>
    </p:spTree>
  </p:cSld>
  <p:clrMapOvr>
    <a:masterClrMapping/>
  </p:clrMapOvr>
  <p:transition spd="slow">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Байкен Омирбек\Ф 462 Д. 25 Байкен в группе врачей-онкологов.jpeg"/>
          <p:cNvPicPr>
            <a:picLocks noChangeAspect="1" noChangeArrowheads="1"/>
          </p:cNvPicPr>
          <p:nvPr/>
        </p:nvPicPr>
        <p:blipFill>
          <a:blip r:embed="rId2" cstate="print"/>
          <a:srcRect/>
          <a:stretch>
            <a:fillRect/>
          </a:stretch>
        </p:blipFill>
        <p:spPr bwMode="auto">
          <a:xfrm rot="5400000">
            <a:off x="1986613" y="-106293"/>
            <a:ext cx="5386799" cy="7992889"/>
          </a:xfrm>
          <a:prstGeom prst="rect">
            <a:avLst/>
          </a:prstGeom>
          <a:ln>
            <a:noFill/>
          </a:ln>
          <a:effectLst>
            <a:softEdge rad="112500"/>
          </a:effectLst>
        </p:spPr>
      </p:pic>
      <p:sp>
        <p:nvSpPr>
          <p:cNvPr id="3" name="Прямоугольник 2"/>
          <p:cNvSpPr/>
          <p:nvPr/>
        </p:nvSpPr>
        <p:spPr>
          <a:xfrm>
            <a:off x="683568" y="332656"/>
            <a:ext cx="8136904" cy="923330"/>
          </a:xfrm>
          <a:prstGeom prst="rect">
            <a:avLst/>
          </a:prstGeom>
        </p:spPr>
        <p:txBody>
          <a:bodyPr wrap="square">
            <a:spAutoFit/>
          </a:bodyPr>
          <a:lstStyle/>
          <a:p>
            <a:pPr algn="just"/>
            <a:r>
              <a:rPr lang="kk-KZ" i="1" dirty="0" smtClean="0">
                <a:solidFill>
                  <a:srgbClr val="0070C0"/>
                </a:solidFill>
                <a:latin typeface="Times New Roman" pitchFamily="18" charset="0"/>
                <a:cs typeface="Times New Roman" pitchFamily="18" charset="0"/>
              </a:rPr>
              <a:t>О.Б. Байкен Казань медициналық жетілдіру институтында онкологтардың біліктілігін арттыру курстарына қатысушылармен бірге.</a:t>
            </a:r>
            <a:r>
              <a:rPr lang="ru-RU" i="1" dirty="0" smtClean="0">
                <a:solidFill>
                  <a:srgbClr val="0070C0"/>
                </a:solidFill>
                <a:latin typeface="Times New Roman" pitchFamily="18" charset="0"/>
                <a:cs typeface="Times New Roman" pitchFamily="18" charset="0"/>
              </a:rPr>
              <a:t>	</a:t>
            </a:r>
            <a:r>
              <a:rPr lang="ru-RU" dirty="0" smtClean="0">
                <a:solidFill>
                  <a:srgbClr val="0070C0"/>
                </a:solidFill>
                <a:latin typeface="Times New Roman" pitchFamily="18" charset="0"/>
                <a:cs typeface="Times New Roman" pitchFamily="18" charset="0"/>
              </a:rPr>
              <a:t>					                                       Казань </a:t>
            </a:r>
            <a:r>
              <a:rPr lang="ru-RU" dirty="0" err="1" smtClean="0">
                <a:solidFill>
                  <a:srgbClr val="0070C0"/>
                </a:solidFill>
                <a:latin typeface="Times New Roman" pitchFamily="18" charset="0"/>
                <a:cs typeface="Times New Roman" pitchFamily="18" charset="0"/>
              </a:rPr>
              <a:t>қ</a:t>
            </a:r>
            <a:r>
              <a:rPr lang="ru-RU" dirty="0" smtClean="0">
                <a:solidFill>
                  <a:srgbClr val="0070C0"/>
                </a:solidFill>
                <a:latin typeface="Times New Roman" pitchFamily="18" charset="0"/>
                <a:cs typeface="Times New Roman" pitchFamily="18" charset="0"/>
              </a:rPr>
              <a:t>. , 1985 </a:t>
            </a:r>
            <a:r>
              <a:rPr lang="ru-RU" dirty="0" err="1" smtClean="0">
                <a:solidFill>
                  <a:srgbClr val="0070C0"/>
                </a:solidFill>
                <a:latin typeface="Times New Roman" pitchFamily="18" charset="0"/>
                <a:cs typeface="Times New Roman" pitchFamily="18" charset="0"/>
              </a:rPr>
              <a:t>жыл</a:t>
            </a:r>
            <a:endParaRPr lang="ru-RU" dirty="0">
              <a:solidFill>
                <a:srgbClr val="0070C0"/>
              </a:solidFill>
              <a:latin typeface="Times New Roman" pitchFamily="18" charset="0"/>
              <a:cs typeface="Times New Roman" pitchFamily="18" charset="0"/>
            </a:endParaRPr>
          </a:p>
        </p:txBody>
      </p:sp>
    </p:spTree>
  </p:cSld>
  <p:clrMapOvr>
    <a:masterClrMapping/>
  </p:clrMapOvr>
  <p:transition spd="slow">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Байкен Омирбек\Ф 462 Д. 5 грамота облздравотдела 1991 год 01.jpeg"/>
          <p:cNvPicPr>
            <a:picLocks noChangeAspect="1" noChangeArrowheads="1"/>
          </p:cNvPicPr>
          <p:nvPr/>
        </p:nvPicPr>
        <p:blipFill>
          <a:blip r:embed="rId2" cstate="print"/>
          <a:srcRect/>
          <a:stretch>
            <a:fillRect/>
          </a:stretch>
        </p:blipFill>
        <p:spPr bwMode="auto">
          <a:xfrm>
            <a:off x="611560" y="332656"/>
            <a:ext cx="3782470" cy="5301208"/>
          </a:xfrm>
          <a:prstGeom prst="rect">
            <a:avLst/>
          </a:prstGeom>
          <a:noFill/>
        </p:spPr>
      </p:pic>
      <p:pic>
        <p:nvPicPr>
          <p:cNvPr id="9219" name="Picture 3" descr="C:\Users\User\Desktop\Байкен Омирбек\Ф 462 Д. 5 грамота облздравотдела 1991 год.jpeg"/>
          <p:cNvPicPr>
            <a:picLocks noChangeAspect="1" noChangeArrowheads="1"/>
          </p:cNvPicPr>
          <p:nvPr/>
        </p:nvPicPr>
        <p:blipFill>
          <a:blip r:embed="rId3" cstate="print"/>
          <a:srcRect/>
          <a:stretch>
            <a:fillRect/>
          </a:stretch>
        </p:blipFill>
        <p:spPr bwMode="auto">
          <a:xfrm>
            <a:off x="5004048" y="332656"/>
            <a:ext cx="3672408" cy="5400600"/>
          </a:xfrm>
          <a:prstGeom prst="rect">
            <a:avLst/>
          </a:prstGeom>
          <a:noFill/>
        </p:spPr>
      </p:pic>
      <p:sp>
        <p:nvSpPr>
          <p:cNvPr id="4" name="Прямоугольник 3"/>
          <p:cNvSpPr/>
          <p:nvPr/>
        </p:nvSpPr>
        <p:spPr>
          <a:xfrm>
            <a:off x="755576" y="5949280"/>
            <a:ext cx="7776864" cy="646331"/>
          </a:xfrm>
          <a:prstGeom prst="rect">
            <a:avLst/>
          </a:prstGeom>
        </p:spPr>
        <p:txBody>
          <a:bodyPr wrap="square">
            <a:spAutoFit/>
          </a:bodyPr>
          <a:lstStyle/>
          <a:p>
            <a:pPr algn="ctr"/>
            <a:r>
              <a:rPr lang="kk-KZ" i="1" dirty="0" smtClean="0">
                <a:solidFill>
                  <a:srgbClr val="0070C0"/>
                </a:solidFill>
                <a:latin typeface="Times New Roman" pitchFamily="18" charset="0"/>
                <a:cs typeface="Times New Roman" pitchFamily="18" charset="0"/>
              </a:rPr>
              <a:t>Кокчетав облыстық денсаулық сақтау басқармасы мен медициналық қызметкерлер кәсіподағы облыстық комитетінің құрмет грамотасы.</a:t>
            </a:r>
            <a:endParaRPr lang="ru-RU" i="1" dirty="0" smtClean="0">
              <a:solidFill>
                <a:srgbClr val="0070C0"/>
              </a:solidFill>
              <a:latin typeface="Times New Roman" pitchFamily="18" charset="0"/>
              <a:cs typeface="Times New Roman" pitchFamily="18" charset="0"/>
            </a:endParaRPr>
          </a:p>
        </p:txBody>
      </p:sp>
    </p:spTree>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Байкен Омирбек\Ф 462 Д. 17  тетрадь врача 01.jpeg"/>
          <p:cNvPicPr>
            <a:picLocks noChangeAspect="1" noChangeArrowheads="1"/>
          </p:cNvPicPr>
          <p:nvPr/>
        </p:nvPicPr>
        <p:blipFill>
          <a:blip r:embed="rId2" cstate="print"/>
          <a:srcRect/>
          <a:stretch>
            <a:fillRect/>
          </a:stretch>
        </p:blipFill>
        <p:spPr bwMode="auto">
          <a:xfrm>
            <a:off x="539552" y="476672"/>
            <a:ext cx="3816424" cy="5688632"/>
          </a:xfrm>
          <a:prstGeom prst="rect">
            <a:avLst/>
          </a:prstGeom>
          <a:noFill/>
        </p:spPr>
      </p:pic>
      <p:pic>
        <p:nvPicPr>
          <p:cNvPr id="10243" name="Picture 3" descr="C:\Users\User\Desktop\Байкен Омирбек\Ф 462 Д. 17  тетрадь врача 02.jpeg"/>
          <p:cNvPicPr>
            <a:picLocks noChangeAspect="1" noChangeArrowheads="1"/>
          </p:cNvPicPr>
          <p:nvPr/>
        </p:nvPicPr>
        <p:blipFill>
          <a:blip r:embed="rId3" cstate="print"/>
          <a:srcRect/>
          <a:stretch>
            <a:fillRect/>
          </a:stretch>
        </p:blipFill>
        <p:spPr bwMode="auto">
          <a:xfrm rot="5400000">
            <a:off x="5334174" y="2530"/>
            <a:ext cx="2880320" cy="3972620"/>
          </a:xfrm>
          <a:prstGeom prst="rect">
            <a:avLst/>
          </a:prstGeom>
          <a:noFill/>
        </p:spPr>
      </p:pic>
      <p:pic>
        <p:nvPicPr>
          <p:cNvPr id="10244" name="Picture 4" descr="C:\Users\User\Desktop\Байкен Омирбек\Ф 462 Д. 17  тетрадь врача 03.jpeg"/>
          <p:cNvPicPr>
            <a:picLocks noChangeAspect="1" noChangeArrowheads="1"/>
          </p:cNvPicPr>
          <p:nvPr/>
        </p:nvPicPr>
        <p:blipFill>
          <a:blip r:embed="rId4" cstate="print"/>
          <a:srcRect t="1509" r="5893" b="2856"/>
          <a:stretch>
            <a:fillRect/>
          </a:stretch>
        </p:blipFill>
        <p:spPr bwMode="auto">
          <a:xfrm rot="5400000">
            <a:off x="5472099" y="2816933"/>
            <a:ext cx="2664297" cy="4032448"/>
          </a:xfrm>
          <a:prstGeom prst="rect">
            <a:avLst/>
          </a:prstGeom>
          <a:noFill/>
        </p:spPr>
      </p:pic>
    </p:spTree>
  </p:cSld>
  <p:clrMapOvr>
    <a:masterClrMapping/>
  </p:clrMapOvr>
  <p:transition spd="slow">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243</TotalTime>
  <Words>388</Words>
  <Application>Microsoft Office PowerPoint</Application>
  <PresentationFormat>Экран (4:3)</PresentationFormat>
  <Paragraphs>21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23</cp:revision>
  <dcterms:created xsi:type="dcterms:W3CDTF">2021-03-04T05:28:40Z</dcterms:created>
  <dcterms:modified xsi:type="dcterms:W3CDTF">2021-03-30T10:09:17Z</dcterms:modified>
</cp:coreProperties>
</file>