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57" r:id="rId4"/>
    <p:sldId id="292" r:id="rId5"/>
    <p:sldId id="296" r:id="rId6"/>
    <p:sldId id="277" r:id="rId7"/>
    <p:sldId id="293" r:id="rId8"/>
    <p:sldId id="270" r:id="rId9"/>
    <p:sldId id="280" r:id="rId10"/>
    <p:sldId id="267" r:id="rId11"/>
    <p:sldId id="268" r:id="rId12"/>
    <p:sldId id="269" r:id="rId13"/>
    <p:sldId id="275" r:id="rId14"/>
    <p:sldId id="299" r:id="rId15"/>
    <p:sldId id="302" r:id="rId16"/>
    <p:sldId id="300" r:id="rId17"/>
    <p:sldId id="301" r:id="rId18"/>
    <p:sldId id="303" r:id="rId19"/>
    <p:sldId id="297" r:id="rId20"/>
    <p:sldId id="295" r:id="rId21"/>
    <p:sldId id="276" r:id="rId22"/>
    <p:sldId id="298" r:id="rId23"/>
    <p:sldId id="304" r:id="rId24"/>
    <p:sldId id="305"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transition spd="slow" advTm="10951">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advTm="10951">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Tm="10951">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12.04.2021</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0951">
    <p:wip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C:\Users\User\Desktop\&#1088;&#1091;&#1093;&#1072;&#1085;&#1080;%20&#1078;&#1072;&#1085;&#1075;&#1072;&#1088;&#1091;\Alisher_Kajratuly_-_aza_el_-_Ruhani_zha_yru_(Kach.info).mp3"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логотипы к 30 летию\лого_каз_30_лет_РК_rgb.png"/>
          <p:cNvPicPr>
            <a:picLocks noChangeAspect="1" noChangeArrowheads="1"/>
          </p:cNvPicPr>
          <p:nvPr/>
        </p:nvPicPr>
        <p:blipFill>
          <a:blip r:embed="rId3" cstate="print"/>
          <a:srcRect/>
          <a:stretch>
            <a:fillRect/>
          </a:stretch>
        </p:blipFill>
        <p:spPr bwMode="auto">
          <a:xfrm>
            <a:off x="4355976" y="260648"/>
            <a:ext cx="1872208" cy="2232248"/>
          </a:xfrm>
          <a:prstGeom prst="rect">
            <a:avLst/>
          </a:prstGeom>
          <a:noFill/>
        </p:spPr>
      </p:pic>
      <p:pic>
        <p:nvPicPr>
          <p:cNvPr id="3" name="Picture 2" descr="C:\Users\user\Desktop\эмблема.jpg"/>
          <p:cNvPicPr>
            <a:picLocks noChangeAspect="1" noChangeArrowheads="1"/>
          </p:cNvPicPr>
          <p:nvPr/>
        </p:nvPicPr>
        <p:blipFill>
          <a:blip r:embed="rId4" cstate="print">
            <a:extLst>
              <a:ext uri="{BEBA8EAE-BF5A-486C-A8C5-ECC9F3942E4B}">
                <a14:imgProps xmlns="" xmlns:a14="http://schemas.microsoft.com/office/drawing/2010/main">
                  <a14:imgLayer r:embed="">
                    <a14:imgEffect>
                      <a14:backgroundRemoval t="0" b="99652" l="0" r="100000"/>
                    </a14:imgEffect>
                  </a14:imgLayer>
                </a14:imgProps>
              </a:ext>
              <a:ext uri="{28A0092B-C50C-407E-A947-70E740481C1C}">
                <a14:useLocalDpi xmlns="" xmlns:a14="http://schemas.microsoft.com/office/drawing/2010/main" val="0"/>
              </a:ext>
            </a:extLst>
          </a:blip>
          <a:srcRect/>
          <a:stretch>
            <a:fillRect/>
          </a:stretch>
        </p:blipFill>
        <p:spPr bwMode="auto">
          <a:xfrm>
            <a:off x="6804248" y="188640"/>
            <a:ext cx="2073020" cy="1942957"/>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Рисунок 3" descr="efdf01c5ca17a605458c32d8aa42c004.png"/>
          <p:cNvPicPr>
            <a:picLocks noChangeAspect="1"/>
          </p:cNvPicPr>
          <p:nvPr/>
        </p:nvPicPr>
        <p:blipFill>
          <a:blip r:embed="rId5" cstate="print">
            <a:lum bright="-20000"/>
          </a:blip>
          <a:stretch>
            <a:fillRect/>
          </a:stretch>
        </p:blipFill>
        <p:spPr>
          <a:xfrm>
            <a:off x="251520" y="188640"/>
            <a:ext cx="3816424" cy="2304256"/>
          </a:xfrm>
          <a:prstGeom prst="rect">
            <a:avLst/>
          </a:prstGeom>
        </p:spPr>
      </p:pic>
      <p:sp>
        <p:nvSpPr>
          <p:cNvPr id="5" name="TextBox 4"/>
          <p:cNvSpPr txBox="1"/>
          <p:nvPr/>
        </p:nvSpPr>
        <p:spPr>
          <a:xfrm>
            <a:off x="500034" y="3643314"/>
            <a:ext cx="8286808" cy="1569660"/>
          </a:xfrm>
          <a:prstGeom prst="rect">
            <a:avLst/>
          </a:prstGeom>
          <a:noFill/>
        </p:spPr>
        <p:txBody>
          <a:bodyPr wrap="square" rtlCol="0">
            <a:spAutoFit/>
          </a:bodyPr>
          <a:lstStyle/>
          <a:p>
            <a:pPr algn="ctr"/>
            <a:r>
              <a:rPr lang="kk-KZ" sz="3200" b="1" i="1" dirty="0" smtClean="0"/>
              <a:t>Көкшетау қаласының Мемлекеттік архивті «Рухани жаңғыру» бағдарламасын жүзеге асыруы </a:t>
            </a:r>
            <a:endParaRPr lang="ru-RU" sz="3200" b="1" i="1" dirty="0"/>
          </a:p>
        </p:txBody>
      </p:sp>
      <p:sp>
        <p:nvSpPr>
          <p:cNvPr id="6" name="TextBox 5"/>
          <p:cNvSpPr txBox="1"/>
          <p:nvPr/>
        </p:nvSpPr>
        <p:spPr>
          <a:xfrm>
            <a:off x="3995936" y="6211669"/>
            <a:ext cx="1372941" cy="646331"/>
          </a:xfrm>
          <a:prstGeom prst="rect">
            <a:avLst/>
          </a:prstGeom>
          <a:noFill/>
        </p:spPr>
        <p:txBody>
          <a:bodyPr wrap="none" rtlCol="0">
            <a:spAutoFit/>
          </a:bodyPr>
          <a:lstStyle/>
          <a:p>
            <a:pPr algn="ctr"/>
            <a:r>
              <a:rPr lang="kk-KZ" dirty="0" smtClean="0"/>
              <a:t>Кокшетау қ.</a:t>
            </a:r>
          </a:p>
          <a:p>
            <a:pPr algn="ctr"/>
            <a:r>
              <a:rPr lang="kk-KZ" dirty="0" smtClean="0"/>
              <a:t>2021 жыл</a:t>
            </a:r>
            <a:endParaRPr lang="ru-RU" dirty="0"/>
          </a:p>
        </p:txBody>
      </p:sp>
      <p:pic>
        <p:nvPicPr>
          <p:cNvPr id="9" name="Alisher_Kajratuly_-_aza_el_-_Ruhani_zha_yru_(Kach.info).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spd="slow" advTm="1095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Users\User\Desktop\рухани жангару\книга ауельбекова.jpeg"/>
          <p:cNvPicPr>
            <a:picLocks noChangeAspect="1" noChangeArrowheads="1"/>
          </p:cNvPicPr>
          <p:nvPr/>
        </p:nvPicPr>
        <p:blipFill>
          <a:blip r:embed="rId2" cstate="print"/>
          <a:srcRect/>
          <a:stretch>
            <a:fillRect/>
          </a:stretch>
        </p:blipFill>
        <p:spPr bwMode="auto">
          <a:xfrm>
            <a:off x="611560" y="476672"/>
            <a:ext cx="4292382" cy="5904656"/>
          </a:xfrm>
          <a:prstGeom prst="rect">
            <a:avLst/>
          </a:prstGeom>
          <a:noFill/>
        </p:spPr>
      </p:pic>
      <p:sp>
        <p:nvSpPr>
          <p:cNvPr id="3" name="TextBox 2"/>
          <p:cNvSpPr txBox="1"/>
          <p:nvPr/>
        </p:nvSpPr>
        <p:spPr>
          <a:xfrm>
            <a:off x="5364088" y="1484784"/>
            <a:ext cx="3528392" cy="4247317"/>
          </a:xfrm>
          <a:prstGeom prst="rect">
            <a:avLst/>
          </a:prstGeom>
          <a:noFill/>
        </p:spPr>
        <p:txBody>
          <a:bodyPr wrap="square" rtlCol="0">
            <a:spAutoFit/>
          </a:bodyPr>
          <a:lstStyle/>
          <a:p>
            <a:pPr algn="ctr"/>
            <a:r>
              <a:rPr lang="kk-KZ" b="1" i="1" dirty="0" smtClean="0"/>
              <a:t>Көкшетау қаласының мемлекеттік архиві «Рухани Жаңғыру» бағдарламасы аясында екі кітап шығарды.</a:t>
            </a:r>
            <a:endParaRPr lang="ru-RU" b="1" i="1" dirty="0" smtClean="0"/>
          </a:p>
          <a:p>
            <a:pPr algn="ctr"/>
            <a:endParaRPr lang="kk-KZ" b="1" i="1" dirty="0" smtClean="0"/>
          </a:p>
          <a:p>
            <a:pPr algn="ctr"/>
            <a:endParaRPr lang="kk-KZ" b="1" i="1" dirty="0" smtClean="0"/>
          </a:p>
          <a:p>
            <a:pPr algn="ctr"/>
            <a:endParaRPr lang="kk-KZ" b="1" i="1" dirty="0" smtClean="0"/>
          </a:p>
          <a:p>
            <a:pPr algn="ctr"/>
            <a:endParaRPr lang="ru-RU" b="1" i="1" dirty="0" smtClean="0"/>
          </a:p>
          <a:p>
            <a:pPr algn="ctr"/>
            <a:endParaRPr lang="ru-RU" b="1" i="1" dirty="0" smtClean="0"/>
          </a:p>
          <a:p>
            <a:pPr algn="ctr"/>
            <a:r>
              <a:rPr lang="kk-KZ" b="1" i="1" dirty="0" smtClean="0"/>
              <a:t>Солардың бірі - Е.Н. Әуелбековтің 90 жылдығына орайластырылған «Еркін Әуелбеков өмірінің парақтарынан» өмірбаяндық жинақ.</a:t>
            </a:r>
            <a:endParaRPr lang="ru-RU" b="1" i="1" dirty="0"/>
          </a:p>
        </p:txBody>
      </p:sp>
    </p:spTree>
  </p:cSld>
  <p:clrMapOvr>
    <a:masterClrMapping/>
  </p:clrMapOvr>
  <p:transition spd="slow" advTm="10951">
    <p:pull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C:\Users\User\Desktop\рухани жангару\книга ауельбекова 2.jpeg"/>
          <p:cNvPicPr>
            <a:picLocks noChangeAspect="1" noChangeArrowheads="1"/>
          </p:cNvPicPr>
          <p:nvPr/>
        </p:nvPicPr>
        <p:blipFill>
          <a:blip r:embed="rId2" cstate="print"/>
          <a:srcRect r="6858" b="2745"/>
          <a:stretch>
            <a:fillRect/>
          </a:stretch>
        </p:blipFill>
        <p:spPr bwMode="auto">
          <a:xfrm>
            <a:off x="323528" y="404664"/>
            <a:ext cx="4060704" cy="5832648"/>
          </a:xfrm>
          <a:prstGeom prst="rect">
            <a:avLst/>
          </a:prstGeom>
          <a:noFill/>
        </p:spPr>
      </p:pic>
      <p:pic>
        <p:nvPicPr>
          <p:cNvPr id="26626" name="Picture 2" descr="C:\Users\User\Desktop\рухани жангару\книга ауельбекова 3.jpeg"/>
          <p:cNvPicPr>
            <a:picLocks noChangeAspect="1" noChangeArrowheads="1"/>
          </p:cNvPicPr>
          <p:nvPr/>
        </p:nvPicPr>
        <p:blipFill>
          <a:blip r:embed="rId3" cstate="print"/>
          <a:srcRect r="6109" b="4177"/>
          <a:stretch>
            <a:fillRect/>
          </a:stretch>
        </p:blipFill>
        <p:spPr bwMode="auto">
          <a:xfrm flipV="1">
            <a:off x="4716016" y="404664"/>
            <a:ext cx="4032448" cy="5832648"/>
          </a:xfrm>
          <a:prstGeom prst="rect">
            <a:avLst/>
          </a:prstGeom>
          <a:noFill/>
        </p:spPr>
      </p:pic>
    </p:spTree>
  </p:cSld>
  <p:clrMapOvr>
    <a:masterClrMapping/>
  </p:clrMapOvr>
  <p:transition spd="slow" advTm="10951">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C:\Users\User\Desktop\рухани жангару\книга 75 лет ВОВ.jpeg"/>
          <p:cNvPicPr>
            <a:picLocks noChangeAspect="1" noChangeArrowheads="1"/>
          </p:cNvPicPr>
          <p:nvPr/>
        </p:nvPicPr>
        <p:blipFill>
          <a:blip r:embed="rId2" cstate="print"/>
          <a:srcRect t="2751" r="3217"/>
          <a:stretch>
            <a:fillRect/>
          </a:stretch>
        </p:blipFill>
        <p:spPr bwMode="auto">
          <a:xfrm>
            <a:off x="179512" y="188640"/>
            <a:ext cx="4376009" cy="5832648"/>
          </a:xfrm>
          <a:prstGeom prst="rect">
            <a:avLst/>
          </a:prstGeom>
          <a:noFill/>
        </p:spPr>
      </p:pic>
      <p:pic>
        <p:nvPicPr>
          <p:cNvPr id="25602" name="Picture 2" descr="C:\Users\User\Desktop\рухани жангару\книга 75 лет ВОВ 2.jpeg"/>
          <p:cNvPicPr>
            <a:picLocks noChangeAspect="1" noChangeArrowheads="1"/>
          </p:cNvPicPr>
          <p:nvPr/>
        </p:nvPicPr>
        <p:blipFill>
          <a:blip r:embed="rId3" cstate="print"/>
          <a:srcRect l="1274" t="3131" r="8272" b="3682"/>
          <a:stretch>
            <a:fillRect/>
          </a:stretch>
        </p:blipFill>
        <p:spPr bwMode="auto">
          <a:xfrm>
            <a:off x="4644008" y="188640"/>
            <a:ext cx="4217296" cy="5760640"/>
          </a:xfrm>
          <a:prstGeom prst="rect">
            <a:avLst/>
          </a:prstGeom>
          <a:noFill/>
        </p:spPr>
      </p:pic>
      <p:sp>
        <p:nvSpPr>
          <p:cNvPr id="4" name="Прямоугольник 3"/>
          <p:cNvSpPr/>
          <p:nvPr/>
        </p:nvSpPr>
        <p:spPr>
          <a:xfrm>
            <a:off x="251520" y="5949280"/>
            <a:ext cx="8892480" cy="646331"/>
          </a:xfrm>
          <a:prstGeom prst="rect">
            <a:avLst/>
          </a:prstGeom>
        </p:spPr>
        <p:txBody>
          <a:bodyPr wrap="square">
            <a:spAutoFit/>
          </a:bodyPr>
          <a:lstStyle/>
          <a:p>
            <a:r>
              <a:rPr lang="kk-KZ" b="1" i="1" dirty="0" smtClean="0"/>
              <a:t>Екінші кітап - Ұлы Отан соғысындағы Жеңістің 75 жылдығына арналған архивтік құжаттар жинағы «Көкшетау облысы. Тарих құжаттарда” 1941-1998 жж</a:t>
            </a:r>
            <a:endParaRPr lang="ru-RU" b="1" i="1" dirty="0"/>
          </a:p>
        </p:txBody>
      </p:sp>
    </p:spTree>
  </p:cSld>
  <p:clrMapOvr>
    <a:masterClrMapping/>
  </p:clrMapOvr>
  <p:transition spd="slow" advTm="10951">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okshetau-archive.akmo.gov.kz/sites/kokshetau-archive.akmo.gov.kz/uploads/news/2020/05/28_0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l="8736" r="9733"/>
          <a:stretch>
            <a:fillRect/>
          </a:stretch>
        </p:blipFill>
        <p:spPr bwMode="auto">
          <a:xfrm>
            <a:off x="179512" y="3861048"/>
            <a:ext cx="4176464" cy="280114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4427984" y="3789040"/>
            <a:ext cx="4214842" cy="2862322"/>
          </a:xfrm>
          <a:prstGeom prst="rect">
            <a:avLst/>
          </a:prstGeom>
        </p:spPr>
        <p:txBody>
          <a:bodyPr wrap="square">
            <a:spAutoFit/>
          </a:bodyPr>
          <a:lstStyle/>
          <a:p>
            <a:pPr algn="just"/>
            <a:r>
              <a:rPr lang="ru-RU" dirty="0" smtClean="0"/>
              <a:t>	</a:t>
            </a:r>
            <a:r>
              <a:rPr lang="kk-KZ" b="1" i="1" dirty="0" smtClean="0"/>
              <a:t> Пандемияға байланысты карантиндік шектеулер болған күндері архив қызметкерлері онлайн режимінде іс-шаралар өткізеді.</a:t>
            </a:r>
            <a:endParaRPr lang="ru-RU" b="1" i="1" dirty="0" smtClean="0"/>
          </a:p>
          <a:p>
            <a:pPr algn="just"/>
            <a:r>
              <a:rPr lang="ru-RU" b="1" i="1" dirty="0" smtClean="0"/>
              <a:t>	</a:t>
            </a:r>
          </a:p>
          <a:p>
            <a:pPr algn="just"/>
            <a:endParaRPr lang="ru-RU" b="1" i="1" dirty="0" smtClean="0"/>
          </a:p>
          <a:p>
            <a:pPr algn="just"/>
            <a:r>
              <a:rPr lang="ru-RU" b="1" i="1" dirty="0" smtClean="0"/>
              <a:t>	</a:t>
            </a:r>
            <a:r>
              <a:rPr lang="kk-KZ" b="1" i="1" dirty="0" smtClean="0"/>
              <a:t> Zoom платформасында онлайн бейнеконференция режимінде «Тәуелсіздіктің мақтаныш нышандары» сабақ-дәрісі.</a:t>
            </a:r>
            <a:endParaRPr lang="ru-RU" b="1" i="1" dirty="0"/>
          </a:p>
        </p:txBody>
      </p:sp>
      <p:pic>
        <p:nvPicPr>
          <p:cNvPr id="21506" name="Picture 2" descr="http://kokshetau-archive.akmo.gov.kz/sites/kokshetau-archive.akmo.gov.kz/uploads/news/2020/06/04_01.png"/>
          <p:cNvPicPr>
            <a:picLocks noChangeAspect="1" noChangeArrowheads="1"/>
          </p:cNvPicPr>
          <p:nvPr/>
        </p:nvPicPr>
        <p:blipFill>
          <a:blip r:embed="rId3" cstate="print"/>
          <a:srcRect l="11538"/>
          <a:stretch>
            <a:fillRect/>
          </a:stretch>
        </p:blipFill>
        <p:spPr bwMode="auto">
          <a:xfrm>
            <a:off x="1619672" y="188640"/>
            <a:ext cx="6624736" cy="3501008"/>
          </a:xfrm>
          <a:prstGeom prst="rect">
            <a:avLst/>
          </a:prstGeom>
          <a:ln>
            <a:noFill/>
          </a:ln>
          <a:effectLst>
            <a:outerShdw blurRad="292100" dist="139700" dir="2700000" algn="tl" rotWithShape="0">
              <a:srgbClr val="333333">
                <a:alpha val="65000"/>
              </a:srgbClr>
            </a:outerShdw>
          </a:effectLst>
        </p:spPr>
      </p:pic>
      <p:pic>
        <p:nvPicPr>
          <p:cNvPr id="5" name="Рисунок 4" descr="efdf01c5ca17a605458c32d8aa42c004.png"/>
          <p:cNvPicPr>
            <a:picLocks noChangeAspect="1"/>
          </p:cNvPicPr>
          <p:nvPr/>
        </p:nvPicPr>
        <p:blipFill>
          <a:blip r:embed="rId4" cstate="print">
            <a:lum bright="-20000"/>
          </a:blip>
          <a:stretch>
            <a:fillRect/>
          </a:stretch>
        </p:blipFill>
        <p:spPr>
          <a:xfrm>
            <a:off x="1835696" y="188640"/>
            <a:ext cx="792088" cy="478242"/>
          </a:xfrm>
          <a:prstGeom prst="rect">
            <a:avLst/>
          </a:prstGeom>
        </p:spPr>
      </p:pic>
    </p:spTree>
  </p:cSld>
  <p:clrMapOvr>
    <a:masterClrMapping/>
  </p:clrMapOvr>
  <p:transition spd="slow" advTm="10951">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l="15769" t="22266" r="18373" b="12766"/>
          <a:stretch>
            <a:fillRect/>
          </a:stretch>
        </p:blipFill>
        <p:spPr bwMode="auto">
          <a:xfrm>
            <a:off x="395536" y="260648"/>
            <a:ext cx="8568952" cy="4752528"/>
          </a:xfrm>
          <a:prstGeom prst="rect">
            <a:avLst/>
          </a:prstGeom>
          <a:noFill/>
          <a:ln w="9525">
            <a:noFill/>
            <a:miter lim="800000"/>
            <a:headEnd/>
            <a:tailEnd/>
          </a:ln>
        </p:spPr>
      </p:pic>
      <p:pic>
        <p:nvPicPr>
          <p:cNvPr id="55299" name="Picture 3"/>
          <p:cNvPicPr>
            <a:picLocks noChangeAspect="1" noChangeArrowheads="1"/>
          </p:cNvPicPr>
          <p:nvPr/>
        </p:nvPicPr>
        <p:blipFill>
          <a:blip r:embed="rId2" cstate="print"/>
          <a:srcRect t="39172" r="85139" b="8657"/>
          <a:stretch>
            <a:fillRect/>
          </a:stretch>
        </p:blipFill>
        <p:spPr bwMode="auto">
          <a:xfrm>
            <a:off x="539552" y="476672"/>
            <a:ext cx="1933575" cy="4248472"/>
          </a:xfrm>
          <a:prstGeom prst="rect">
            <a:avLst/>
          </a:prstGeom>
          <a:noFill/>
          <a:ln w="9525">
            <a:noFill/>
            <a:miter lim="800000"/>
            <a:headEnd/>
            <a:tailEnd/>
          </a:ln>
        </p:spPr>
      </p:pic>
      <p:sp>
        <p:nvSpPr>
          <p:cNvPr id="5" name="TextBox 4"/>
          <p:cNvSpPr txBox="1"/>
          <p:nvPr/>
        </p:nvSpPr>
        <p:spPr>
          <a:xfrm>
            <a:off x="827584" y="5229200"/>
            <a:ext cx="8001056" cy="1323439"/>
          </a:xfrm>
          <a:prstGeom prst="rect">
            <a:avLst/>
          </a:prstGeom>
          <a:noFill/>
        </p:spPr>
        <p:txBody>
          <a:bodyPr wrap="square" rtlCol="0">
            <a:spAutoFit/>
          </a:bodyPr>
          <a:lstStyle/>
          <a:p>
            <a:pPr algn="just"/>
            <a:r>
              <a:rPr lang="kk-KZ" sz="2000" b="1" i="1" dirty="0" smtClean="0"/>
              <a:t>Слайд-презентациялар мен бейнежазбалар түріндегі фотоқұжаттық көрмелер Мемлекеттік архивтің ресми сайтында, Facebook және Instagram парақшаларында, сондай-ақ YouTube каналында орналастырылған.</a:t>
            </a:r>
            <a:endParaRPr lang="ru-RU" sz="2000" b="1" i="1" dirty="0"/>
          </a:p>
        </p:txBody>
      </p:sp>
    </p:spTree>
  </p:cSld>
  <p:clrMapOvr>
    <a:masterClrMapping/>
  </p:clrMapOvr>
  <p:transition spd="slow" advTm="10951">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l="14920" t="20297" r="18926" b="14735"/>
          <a:stretch>
            <a:fillRect/>
          </a:stretch>
        </p:blipFill>
        <p:spPr bwMode="auto">
          <a:xfrm>
            <a:off x="214282" y="642918"/>
            <a:ext cx="8607330" cy="5143536"/>
          </a:xfrm>
          <a:prstGeom prst="rect">
            <a:avLst/>
          </a:prstGeom>
          <a:noFill/>
          <a:ln w="9525">
            <a:noFill/>
            <a:miter lim="800000"/>
            <a:headEnd/>
            <a:tailEnd/>
          </a:ln>
        </p:spPr>
      </p:pic>
      <p:pic>
        <p:nvPicPr>
          <p:cNvPr id="58371" name="Picture 3"/>
          <p:cNvPicPr>
            <a:picLocks noChangeAspect="1" noChangeArrowheads="1"/>
          </p:cNvPicPr>
          <p:nvPr/>
        </p:nvPicPr>
        <p:blipFill>
          <a:blip r:embed="rId2" cstate="print"/>
          <a:srcRect t="21454" r="87633" b="17516"/>
          <a:stretch>
            <a:fillRect/>
          </a:stretch>
        </p:blipFill>
        <p:spPr bwMode="auto">
          <a:xfrm>
            <a:off x="428596" y="1071546"/>
            <a:ext cx="1609031" cy="4464496"/>
          </a:xfrm>
          <a:prstGeom prst="rect">
            <a:avLst/>
          </a:prstGeom>
          <a:noFill/>
          <a:ln w="9525">
            <a:noFill/>
            <a:miter lim="800000"/>
            <a:headEnd/>
            <a:tailEnd/>
          </a:ln>
        </p:spPr>
      </p:pic>
    </p:spTree>
  </p:cSld>
  <p:clrMapOvr>
    <a:masterClrMapping/>
  </p:clrMapOvr>
  <p:transition spd="slow" advTm="10951">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l="16050" t="20297" r="18092" b="14735"/>
          <a:stretch>
            <a:fillRect/>
          </a:stretch>
        </p:blipFill>
        <p:spPr bwMode="auto">
          <a:xfrm>
            <a:off x="395536" y="260648"/>
            <a:ext cx="8568952" cy="5954434"/>
          </a:xfrm>
          <a:prstGeom prst="rect">
            <a:avLst/>
          </a:prstGeom>
          <a:noFill/>
          <a:ln w="9525">
            <a:noFill/>
            <a:miter lim="800000"/>
            <a:headEnd/>
            <a:tailEnd/>
          </a:ln>
        </p:spPr>
      </p:pic>
      <p:pic>
        <p:nvPicPr>
          <p:cNvPr id="56323" name="Picture 3"/>
          <p:cNvPicPr>
            <a:picLocks noChangeAspect="1" noChangeArrowheads="1"/>
          </p:cNvPicPr>
          <p:nvPr/>
        </p:nvPicPr>
        <p:blipFill>
          <a:blip r:embed="rId2" cstate="print"/>
          <a:srcRect t="21454" r="86164" b="9641"/>
          <a:stretch>
            <a:fillRect/>
          </a:stretch>
        </p:blipFill>
        <p:spPr bwMode="auto">
          <a:xfrm>
            <a:off x="611560" y="332656"/>
            <a:ext cx="1800200" cy="5596674"/>
          </a:xfrm>
          <a:prstGeom prst="rect">
            <a:avLst/>
          </a:prstGeom>
          <a:noFill/>
          <a:ln w="9525">
            <a:noFill/>
            <a:miter lim="800000"/>
            <a:headEnd/>
            <a:tailEnd/>
          </a:ln>
        </p:spPr>
      </p:pic>
    </p:spTree>
  </p:cSld>
  <p:clrMapOvr>
    <a:masterClrMapping/>
  </p:clrMapOvr>
  <p:transition spd="slow" advTm="10951">
    <p:spli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l="16322" t="26203" r="13945" b="16704"/>
          <a:stretch>
            <a:fillRect/>
          </a:stretch>
        </p:blipFill>
        <p:spPr bwMode="auto">
          <a:xfrm>
            <a:off x="357158" y="571480"/>
            <a:ext cx="8603714" cy="5616624"/>
          </a:xfrm>
          <a:prstGeom prst="rect">
            <a:avLst/>
          </a:prstGeom>
          <a:noFill/>
          <a:ln w="9525">
            <a:noFill/>
            <a:miter lim="800000"/>
            <a:headEnd/>
            <a:tailEnd/>
          </a:ln>
        </p:spPr>
      </p:pic>
      <p:pic>
        <p:nvPicPr>
          <p:cNvPr id="57347" name="Picture 3"/>
          <p:cNvPicPr>
            <a:picLocks noChangeAspect="1" noChangeArrowheads="1"/>
          </p:cNvPicPr>
          <p:nvPr/>
        </p:nvPicPr>
        <p:blipFill>
          <a:blip r:embed="rId2" cstate="print"/>
          <a:srcRect t="21454" r="85139" b="8657"/>
          <a:stretch>
            <a:fillRect/>
          </a:stretch>
        </p:blipFill>
        <p:spPr bwMode="auto">
          <a:xfrm>
            <a:off x="428596" y="857232"/>
            <a:ext cx="1512168" cy="5112568"/>
          </a:xfrm>
          <a:prstGeom prst="rect">
            <a:avLst/>
          </a:prstGeom>
          <a:noFill/>
          <a:ln w="9525">
            <a:noFill/>
            <a:miter lim="800000"/>
            <a:headEnd/>
            <a:tailEnd/>
          </a:ln>
        </p:spPr>
      </p:pic>
    </p:spTree>
  </p:cSld>
  <p:clrMapOvr>
    <a:masterClrMapping/>
  </p:clrMapOvr>
  <p:transition spd="slow" advTm="10951">
    <p:split orient="ver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l="15769" t="18329" r="17819" b="8829"/>
          <a:stretch>
            <a:fillRect/>
          </a:stretch>
        </p:blipFill>
        <p:spPr bwMode="auto">
          <a:xfrm>
            <a:off x="357158" y="571480"/>
            <a:ext cx="8640960" cy="5328592"/>
          </a:xfrm>
          <a:prstGeom prst="rect">
            <a:avLst/>
          </a:prstGeom>
          <a:noFill/>
          <a:ln w="9525">
            <a:noFill/>
            <a:miter lim="800000"/>
            <a:headEnd/>
            <a:tailEnd/>
          </a:ln>
        </p:spPr>
      </p:pic>
      <p:pic>
        <p:nvPicPr>
          <p:cNvPr id="60419" name="Picture 3"/>
          <p:cNvPicPr>
            <a:picLocks noChangeAspect="1" noChangeArrowheads="1"/>
          </p:cNvPicPr>
          <p:nvPr/>
        </p:nvPicPr>
        <p:blipFill>
          <a:blip r:embed="rId2" cstate="print"/>
          <a:srcRect t="21454" r="86527" b="8657"/>
          <a:stretch>
            <a:fillRect/>
          </a:stretch>
        </p:blipFill>
        <p:spPr bwMode="auto">
          <a:xfrm>
            <a:off x="500034" y="642918"/>
            <a:ext cx="1753047" cy="5112568"/>
          </a:xfrm>
          <a:prstGeom prst="rect">
            <a:avLst/>
          </a:prstGeom>
          <a:noFill/>
          <a:ln w="9525">
            <a:noFill/>
            <a:miter lim="800000"/>
            <a:headEnd/>
            <a:tailEnd/>
          </a:ln>
        </p:spPr>
      </p:pic>
    </p:spTree>
  </p:cSld>
  <p:clrMapOvr>
    <a:masterClrMapping/>
  </p:clrMapOvr>
  <p:transition spd="slow" advTm="10951">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l="32372" t="20297" r="17819" b="12766"/>
          <a:stretch>
            <a:fillRect/>
          </a:stretch>
        </p:blipFill>
        <p:spPr bwMode="auto">
          <a:xfrm>
            <a:off x="4860032" y="188640"/>
            <a:ext cx="3600400" cy="2722668"/>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l="32290" t="20469" r="17901" b="12594"/>
          <a:stretch>
            <a:fillRect/>
          </a:stretch>
        </p:blipFill>
        <p:spPr bwMode="auto">
          <a:xfrm>
            <a:off x="395536" y="188641"/>
            <a:ext cx="3816424" cy="2705985"/>
          </a:xfrm>
          <a:prstGeom prst="rect">
            <a:avLst/>
          </a:prstGeom>
          <a:noFill/>
          <a:ln w="9525">
            <a:noFill/>
            <a:miter lim="800000"/>
            <a:headEnd/>
            <a:tailEnd/>
          </a:ln>
        </p:spPr>
      </p:pic>
      <p:pic>
        <p:nvPicPr>
          <p:cNvPr id="4" name="Рисунок 3" descr="efdf01c5ca17a605458c32d8aa42c004.png"/>
          <p:cNvPicPr>
            <a:picLocks noChangeAspect="1"/>
          </p:cNvPicPr>
          <p:nvPr/>
        </p:nvPicPr>
        <p:blipFill>
          <a:blip r:embed="rId4" cstate="print">
            <a:lum bright="-20000"/>
          </a:blip>
          <a:stretch>
            <a:fillRect/>
          </a:stretch>
        </p:blipFill>
        <p:spPr>
          <a:xfrm>
            <a:off x="467544" y="2348880"/>
            <a:ext cx="792088" cy="478242"/>
          </a:xfrm>
          <a:prstGeom prst="rect">
            <a:avLst/>
          </a:prstGeom>
        </p:spPr>
      </p:pic>
      <p:pic>
        <p:nvPicPr>
          <p:cNvPr id="54276" name="Picture 4"/>
          <p:cNvPicPr>
            <a:picLocks noChangeAspect="1" noChangeArrowheads="1"/>
          </p:cNvPicPr>
          <p:nvPr/>
        </p:nvPicPr>
        <p:blipFill>
          <a:blip r:embed="rId5" cstate="print"/>
          <a:srcRect l="32372" t="20297" r="17819" b="12766"/>
          <a:stretch>
            <a:fillRect/>
          </a:stretch>
        </p:blipFill>
        <p:spPr bwMode="auto">
          <a:xfrm>
            <a:off x="467544" y="3140968"/>
            <a:ext cx="3744416" cy="2731559"/>
          </a:xfrm>
          <a:prstGeom prst="rect">
            <a:avLst/>
          </a:prstGeom>
          <a:noFill/>
          <a:ln w="9525">
            <a:noFill/>
            <a:miter lim="800000"/>
            <a:headEnd/>
            <a:tailEnd/>
          </a:ln>
        </p:spPr>
      </p:pic>
      <p:pic>
        <p:nvPicPr>
          <p:cNvPr id="54277" name="Picture 5"/>
          <p:cNvPicPr>
            <a:picLocks noChangeAspect="1" noChangeArrowheads="1"/>
          </p:cNvPicPr>
          <p:nvPr/>
        </p:nvPicPr>
        <p:blipFill>
          <a:blip r:embed="rId6" cstate="print"/>
          <a:srcRect l="32290" t="20469" r="17901" b="13579"/>
          <a:stretch>
            <a:fillRect/>
          </a:stretch>
        </p:blipFill>
        <p:spPr bwMode="auto">
          <a:xfrm>
            <a:off x="4860032" y="3140968"/>
            <a:ext cx="3675632" cy="2736304"/>
          </a:xfrm>
          <a:prstGeom prst="rect">
            <a:avLst/>
          </a:prstGeom>
          <a:noFill/>
          <a:ln w="9525">
            <a:noFill/>
            <a:miter lim="800000"/>
            <a:headEnd/>
            <a:tailEnd/>
          </a:ln>
        </p:spPr>
      </p:pic>
    </p:spTree>
  </p:cSld>
  <p:clrMapOvr>
    <a:masterClrMapping/>
  </p:clrMapOvr>
  <p:transition spd="slow" advTm="10951">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4365104"/>
            <a:ext cx="8712968" cy="1938992"/>
          </a:xfrm>
          <a:prstGeom prst="rect">
            <a:avLst/>
          </a:prstGeom>
        </p:spPr>
        <p:txBody>
          <a:bodyPr wrap="square">
            <a:spAutoFit/>
          </a:bodyPr>
          <a:lstStyle/>
          <a:p>
            <a:pPr algn="just"/>
            <a:r>
              <a:rPr lang="ru-RU" i="1" dirty="0" smtClean="0">
                <a:effectLst>
                  <a:outerShdw blurRad="38100" dist="38100" dir="2700000" algn="tl">
                    <a:srgbClr val="000000">
                      <a:alpha val="43137"/>
                    </a:srgbClr>
                  </a:outerShdw>
                </a:effectLst>
              </a:rPr>
              <a:t>	</a:t>
            </a:r>
            <a:r>
              <a:rPr lang="kk-KZ" sz="2000" b="1" i="1" dirty="0" smtClean="0"/>
              <a:t>2017 жылдың 12 сәуірінде «Рухани жаңғыру» бағдарламасы Қазақстан Республикасының Тұңғыш Президенті Нұрсұлтан Әбішұлы Назарбаевтың жарияланған «Болашаққа көзқарас: қоғамдық сананы жаңғырту» мақаласының ережелері негізінде жасалды. Онда ұлттың жаңа тарихи кезеңдегі басты мақсаты көрсетілген: рухани және мәдени құндылықтарды сақтау және арттыру</a:t>
            </a:r>
            <a:endParaRPr lang="ru-RU" sz="2000" b="1" i="1" dirty="0">
              <a:effectLst>
                <a:outerShdw blurRad="38100" dist="38100" dir="2700000" algn="tl">
                  <a:srgbClr val="000000">
                    <a:alpha val="43137"/>
                  </a:srgbClr>
                </a:outerShdw>
              </a:effectLst>
            </a:endParaRPr>
          </a:p>
        </p:txBody>
      </p:sp>
      <p:pic>
        <p:nvPicPr>
          <p:cNvPr id="4" name="Picture 19" descr="C:\Users\User\Desktop\рухани жангару\1524802943_article_b.jpeg"/>
          <p:cNvPicPr>
            <a:picLocks noChangeAspect="1" noChangeArrowheads="1"/>
          </p:cNvPicPr>
          <p:nvPr/>
        </p:nvPicPr>
        <p:blipFill>
          <a:blip r:embed="rId2" cstate="print"/>
          <a:srcRect b="16030"/>
          <a:stretch>
            <a:fillRect/>
          </a:stretch>
        </p:blipFill>
        <p:spPr bwMode="auto">
          <a:xfrm>
            <a:off x="0" y="0"/>
            <a:ext cx="9144000" cy="4149080"/>
          </a:xfrm>
          <a:prstGeom prst="rect">
            <a:avLst/>
          </a:prstGeom>
          <a:noFill/>
        </p:spPr>
      </p:pic>
    </p:spTree>
  </p:cSld>
  <p:clrMapOvr>
    <a:masterClrMapping/>
  </p:clrMapOvr>
  <p:transition spd="slow" advTm="10951">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C:\Users\User\Desktop\рухани жангару\30_01.jpg"/>
          <p:cNvPicPr>
            <a:picLocks noChangeAspect="1" noChangeArrowheads="1"/>
          </p:cNvPicPr>
          <p:nvPr/>
        </p:nvPicPr>
        <p:blipFill>
          <a:blip r:embed="rId2" cstate="print"/>
          <a:srcRect/>
          <a:stretch>
            <a:fillRect/>
          </a:stretch>
        </p:blipFill>
        <p:spPr bwMode="auto">
          <a:xfrm>
            <a:off x="3929058" y="285728"/>
            <a:ext cx="4857784" cy="6286544"/>
          </a:xfrm>
          <a:prstGeom prst="rect">
            <a:avLst/>
          </a:prstGeom>
          <a:noFill/>
        </p:spPr>
      </p:pic>
      <p:sp>
        <p:nvSpPr>
          <p:cNvPr id="3" name="TextBox 2"/>
          <p:cNvSpPr txBox="1"/>
          <p:nvPr/>
        </p:nvSpPr>
        <p:spPr>
          <a:xfrm>
            <a:off x="251520" y="1428736"/>
            <a:ext cx="3168352" cy="3785652"/>
          </a:xfrm>
          <a:prstGeom prst="rect">
            <a:avLst/>
          </a:prstGeom>
          <a:noFill/>
        </p:spPr>
        <p:txBody>
          <a:bodyPr wrap="square" rtlCol="0">
            <a:spAutoFit/>
          </a:bodyPr>
          <a:lstStyle/>
          <a:p>
            <a:pPr algn="ctr"/>
            <a:r>
              <a:rPr lang="kk-KZ" sz="2000" b="1" i="1" dirty="0" smtClean="0"/>
              <a:t>Көкшетау қаласының мемлекеттік архивінде сақталған құжаттарға сәйкес, Құрметті азаматтар туралы мақалалар, қаламыздың маңызды оқиғалары және басқа көптеген нәрселер республикалық, облыстық және қалалық маңызы бар газеттерде жарияланған.</a:t>
            </a:r>
            <a:endParaRPr lang="ru-RU" sz="2000" b="1" i="1" dirty="0"/>
          </a:p>
        </p:txBody>
      </p:sp>
    </p:spTree>
  </p:cSld>
  <p:clrMapOvr>
    <a:masterClrMapping/>
  </p:clrMapOvr>
  <p:transition spd="slow" advTm="10951">
    <p:cover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C:\Users\User\Desktop\рухани жангару\pomnim sunov28052020.jpg"/>
          <p:cNvPicPr>
            <a:picLocks noChangeAspect="1" noChangeArrowheads="1"/>
          </p:cNvPicPr>
          <p:nvPr/>
        </p:nvPicPr>
        <p:blipFill>
          <a:blip r:embed="rId2" cstate="print"/>
          <a:srcRect/>
          <a:stretch>
            <a:fillRect/>
          </a:stretch>
        </p:blipFill>
        <p:spPr bwMode="auto">
          <a:xfrm>
            <a:off x="500034" y="857232"/>
            <a:ext cx="8229657" cy="5143536"/>
          </a:xfrm>
          <a:prstGeom prst="rect">
            <a:avLst/>
          </a:prstGeom>
          <a:noFill/>
        </p:spPr>
      </p:pic>
    </p:spTree>
  </p:cSld>
  <p:clrMapOvr>
    <a:masterClrMapping/>
  </p:clrMapOvr>
  <p:transition spd="slow" advTm="10951">
    <p:cover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l="27944" t="14391" r="27781" b="6250"/>
          <a:stretch>
            <a:fillRect/>
          </a:stretch>
        </p:blipFill>
        <p:spPr bwMode="auto">
          <a:xfrm>
            <a:off x="1214414" y="211683"/>
            <a:ext cx="6500858" cy="6551216"/>
          </a:xfrm>
          <a:prstGeom prst="rect">
            <a:avLst/>
          </a:prstGeom>
          <a:noFill/>
          <a:ln w="9525">
            <a:noFill/>
            <a:miter lim="800000"/>
            <a:headEnd/>
            <a:tailEnd/>
          </a:ln>
        </p:spPr>
      </p:pic>
    </p:spTree>
  </p:cSld>
  <p:clrMapOvr>
    <a:masterClrMapping/>
  </p:clrMapOvr>
  <p:transition spd="slow" advTm="10951">
    <p:cover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images.jpg"/>
          <p:cNvPicPr>
            <a:picLocks noChangeAspect="1" noChangeArrowheads="1"/>
          </p:cNvPicPr>
          <p:nvPr/>
        </p:nvPicPr>
        <p:blipFill>
          <a:blip r:embed="rId2" cstate="print"/>
          <a:srcRect/>
          <a:stretch>
            <a:fillRect/>
          </a:stretch>
        </p:blipFill>
        <p:spPr bwMode="auto">
          <a:xfrm>
            <a:off x="611560" y="0"/>
            <a:ext cx="7929618" cy="407196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79512" y="4221088"/>
            <a:ext cx="8715436" cy="2862322"/>
          </a:xfrm>
          <a:prstGeom prst="rect">
            <a:avLst/>
          </a:prstGeom>
          <a:noFill/>
        </p:spPr>
        <p:txBody>
          <a:bodyPr wrap="square" rtlCol="0">
            <a:spAutoFit/>
          </a:bodyPr>
          <a:lstStyle/>
          <a:p>
            <a:pPr algn="just"/>
            <a:r>
              <a:rPr lang="ru-RU" dirty="0" smtClean="0"/>
              <a:t>	</a:t>
            </a:r>
            <a:r>
              <a:rPr lang="kk-KZ" b="1" i="1" dirty="0" smtClean="0"/>
              <a:t> «Рухани Жаңғыру» бағдарламасының төрт жыл ішінде Көкшетау қаласының мемлекеттік архивінің қызметкерлері орасан зор жұмыс жасады: олар 80 фотоқұжаттық көрме, 50 сабақ-дәріс, 70 мақала, Мемлекеттік архивтен алынған құжаттартан  3 кітап-жинақ дайындады. 2021 жылға - 3 электронды фотокөрме, 1 онлайн дәріс сабағы және әр түрлі тақырыптағы 16 мақала. </a:t>
            </a:r>
          </a:p>
          <a:p>
            <a:pPr algn="just"/>
            <a:r>
              <a:rPr lang="ru-RU" b="1" i="1" dirty="0" smtClean="0"/>
              <a:t>	</a:t>
            </a:r>
            <a:r>
              <a:rPr lang="kk-KZ" b="1" i="1" dirty="0" smtClean="0"/>
              <a:t> Көкшетау қаласының мемлекеттік архивінде архив құжаттарын кеңінен насихаттау және патриотизм мен Отанға деген сүйіспеншілікті қалыптастыру бойынша «Рухани Жаңғыру» бағдарламасы аясында жұмыс жалғасады.</a:t>
            </a:r>
            <a:endParaRPr lang="ru-RU" b="1" i="1" dirty="0" smtClean="0"/>
          </a:p>
          <a:p>
            <a:pPr algn="just"/>
            <a:r>
              <a:rPr lang="ru-RU" dirty="0" smtClean="0"/>
              <a:t> </a:t>
            </a:r>
            <a:endParaRPr lang="ru-RU" dirty="0"/>
          </a:p>
        </p:txBody>
      </p:sp>
    </p:spTree>
  </p:cSld>
  <p:clrMapOvr>
    <a:masterClrMapping/>
  </p:clrMapOvr>
  <p:transition spd="slow" advTm="10951">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efdf01c5ca17a605458c32d8aa42c004.png"/>
          <p:cNvPicPr>
            <a:picLocks noChangeAspect="1"/>
          </p:cNvPicPr>
          <p:nvPr/>
        </p:nvPicPr>
        <p:blipFill>
          <a:blip r:embed="rId2" cstate="print">
            <a:lum bright="-20000"/>
          </a:blip>
          <a:stretch>
            <a:fillRect/>
          </a:stretch>
        </p:blipFill>
        <p:spPr>
          <a:xfrm>
            <a:off x="251520" y="188640"/>
            <a:ext cx="3816424" cy="2304256"/>
          </a:xfrm>
          <a:prstGeom prst="rect">
            <a:avLst/>
          </a:prstGeom>
        </p:spPr>
      </p:pic>
      <p:pic>
        <p:nvPicPr>
          <p:cNvPr id="3" name="Picture 2" descr="C:\Users\User\Desktop\логотипы к 30 летию\лого_каз_30_лет_РК_rgb.png"/>
          <p:cNvPicPr>
            <a:picLocks noChangeAspect="1" noChangeArrowheads="1"/>
          </p:cNvPicPr>
          <p:nvPr/>
        </p:nvPicPr>
        <p:blipFill>
          <a:blip r:embed="rId3" cstate="print"/>
          <a:srcRect/>
          <a:stretch>
            <a:fillRect/>
          </a:stretch>
        </p:blipFill>
        <p:spPr bwMode="auto">
          <a:xfrm>
            <a:off x="4355976" y="260648"/>
            <a:ext cx="1872208" cy="2232248"/>
          </a:xfrm>
          <a:prstGeom prst="rect">
            <a:avLst/>
          </a:prstGeom>
          <a:noFill/>
        </p:spPr>
      </p:pic>
      <p:pic>
        <p:nvPicPr>
          <p:cNvPr id="4" name="Picture 2" descr="C:\Users\user\Desktop\эмблема.jpg"/>
          <p:cNvPicPr>
            <a:picLocks noChangeAspect="1" noChangeArrowheads="1"/>
          </p:cNvPicPr>
          <p:nvPr/>
        </p:nvPicPr>
        <p:blipFill>
          <a:blip r:embed="rId4" cstate="print">
            <a:extLst>
              <a:ext uri="{BEBA8EAE-BF5A-486C-A8C5-ECC9F3942E4B}">
                <a14:imgProps xmlns="" xmlns:a14="http://schemas.microsoft.com/office/drawing/2010/main">
                  <a14:imgLayer r:embed="">
                    <a14:imgEffect>
                      <a14:backgroundRemoval t="0" b="99652" l="0" r="100000"/>
                    </a14:imgEffect>
                  </a14:imgLayer>
                </a14:imgProps>
              </a:ext>
              <a:ext uri="{28A0092B-C50C-407E-A947-70E740481C1C}">
                <a14:useLocalDpi xmlns="" xmlns:a14="http://schemas.microsoft.com/office/drawing/2010/main" val="0"/>
              </a:ext>
            </a:extLst>
          </a:blip>
          <a:srcRect/>
          <a:stretch>
            <a:fillRect/>
          </a:stretch>
        </p:blipFill>
        <p:spPr bwMode="auto">
          <a:xfrm>
            <a:off x="6804248" y="188640"/>
            <a:ext cx="2073020" cy="19429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643042" y="3643314"/>
            <a:ext cx="6166047" cy="769441"/>
          </a:xfrm>
          <a:prstGeom prst="rect">
            <a:avLst/>
          </a:prstGeom>
          <a:noFill/>
        </p:spPr>
        <p:txBody>
          <a:bodyPr wrap="none" rtlCol="0">
            <a:spAutoFit/>
          </a:bodyPr>
          <a:lstStyle/>
          <a:p>
            <a:r>
              <a:rPr lang="ru-RU" sz="4400" dirty="0" err="1" smtClean="0"/>
              <a:t>Назарларыңызға </a:t>
            </a:r>
            <a:r>
              <a:rPr lang="ru-RU" sz="4400" smtClean="0"/>
              <a:t>рахмет</a:t>
            </a:r>
            <a:r>
              <a:rPr lang="ru-RU" sz="4400" dirty="0" smtClean="0"/>
              <a:t>!</a:t>
            </a:r>
            <a:endParaRPr lang="ru-RU" sz="4400" b="1" i="1" dirty="0"/>
          </a:p>
        </p:txBody>
      </p:sp>
      <p:sp>
        <p:nvSpPr>
          <p:cNvPr id="6" name="Прямоугольник 5"/>
          <p:cNvSpPr/>
          <p:nvPr/>
        </p:nvSpPr>
        <p:spPr>
          <a:xfrm>
            <a:off x="2627784" y="6211669"/>
            <a:ext cx="4572000" cy="646331"/>
          </a:xfrm>
          <a:prstGeom prst="rect">
            <a:avLst/>
          </a:prstGeom>
        </p:spPr>
        <p:txBody>
          <a:bodyPr>
            <a:spAutoFit/>
          </a:bodyPr>
          <a:lstStyle/>
          <a:p>
            <a:pPr algn="ctr"/>
            <a:r>
              <a:rPr lang="kk-KZ" dirty="0" smtClean="0"/>
              <a:t> Көкшетау қ.</a:t>
            </a:r>
          </a:p>
          <a:p>
            <a:pPr algn="ctr"/>
            <a:r>
              <a:rPr lang="kk-KZ" dirty="0" smtClean="0"/>
              <a:t>2021 жыл</a:t>
            </a:r>
            <a:endParaRPr lang="ru-RU" dirty="0"/>
          </a:p>
        </p:txBody>
      </p:sp>
    </p:spTree>
  </p:cSld>
  <p:clrMapOvr>
    <a:masterClrMapping/>
  </p:clrMapOvr>
  <p:transition spd="slow" advTm="10951">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ww\Pictures\2019-10-18\001.jpg"/>
          <p:cNvPicPr>
            <a:picLocks noChangeAspect="1" noChangeArrowheads="1"/>
          </p:cNvPicPr>
          <p:nvPr/>
        </p:nvPicPr>
        <p:blipFill>
          <a:blip r:embed="rId2" cstate="print"/>
          <a:srcRect/>
          <a:stretch>
            <a:fillRect/>
          </a:stretch>
        </p:blipFill>
        <p:spPr bwMode="auto">
          <a:xfrm>
            <a:off x="323529" y="476672"/>
            <a:ext cx="4032448" cy="590465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076056" y="836712"/>
            <a:ext cx="3816424" cy="400110"/>
          </a:xfrm>
          <a:prstGeom prst="rect">
            <a:avLst/>
          </a:prstGeom>
        </p:spPr>
        <p:txBody>
          <a:bodyPr wrap="square">
            <a:spAutoFit/>
          </a:bodyPr>
          <a:lstStyle/>
          <a:p>
            <a:pPr algn="just"/>
            <a:r>
              <a:rPr lang="ru-RU" sz="2000" i="1" dirty="0" smtClean="0">
                <a:effectLst>
                  <a:outerShdw blurRad="38100" dist="38100" dir="2700000" algn="tl">
                    <a:srgbClr val="000000">
                      <a:alpha val="43137"/>
                    </a:srgbClr>
                  </a:outerShdw>
                </a:effectLst>
              </a:rPr>
              <a:t>	</a:t>
            </a:r>
            <a:endParaRPr lang="ru-RU" sz="2200" i="1" dirty="0">
              <a:effectLst>
                <a:outerShdw blurRad="38100" dist="38100" dir="2700000" algn="tl">
                  <a:srgbClr val="000000">
                    <a:alpha val="43137"/>
                  </a:srgbClr>
                </a:outerShdw>
              </a:effectLst>
            </a:endParaRPr>
          </a:p>
        </p:txBody>
      </p:sp>
      <p:sp>
        <p:nvSpPr>
          <p:cNvPr id="5" name="Прямоугольник 4"/>
          <p:cNvSpPr/>
          <p:nvPr/>
        </p:nvSpPr>
        <p:spPr>
          <a:xfrm>
            <a:off x="4788024" y="476672"/>
            <a:ext cx="3960440" cy="6309420"/>
          </a:xfrm>
          <a:prstGeom prst="rect">
            <a:avLst/>
          </a:prstGeom>
        </p:spPr>
        <p:txBody>
          <a:bodyPr wrap="square">
            <a:spAutoFit/>
          </a:bodyPr>
          <a:lstStyle/>
          <a:p>
            <a:pPr lvl="0" algn="ctr" fontAlgn="base">
              <a:spcBef>
                <a:spcPct val="0"/>
              </a:spcBef>
              <a:spcAft>
                <a:spcPct val="0"/>
              </a:spcAft>
            </a:pPr>
            <a:r>
              <a:rPr lang="kk-KZ" sz="2400" b="1" i="1" dirty="0" smtClean="0"/>
              <a:t>«Біз бастаған ауқымды қайта құрулар қоғамдық сананың озық модернизациясымен қатар жүруі керек деп сенемін. Бұл тек саяси және экономикалық модернизацияны толықтырып қана қоймайды - олардың өзегі болады ».</a:t>
            </a:r>
            <a:endParaRPr lang="ru-RU" sz="2200" b="1" i="1" dirty="0" smtClean="0">
              <a:ea typeface="Times New Roman" pitchFamily="18" charset="0"/>
              <a:cs typeface="Arial" pitchFamily="34" charset="0"/>
            </a:endParaRPr>
          </a:p>
          <a:p>
            <a:pPr lvl="0" algn="just" eaLnBrk="0" fontAlgn="base" hangingPunct="0">
              <a:spcBef>
                <a:spcPct val="0"/>
              </a:spcBef>
              <a:spcAft>
                <a:spcPct val="0"/>
              </a:spcAft>
            </a:pPr>
            <a:r>
              <a:rPr lang="ru-RU" sz="2200" b="1" i="1" dirty="0" smtClean="0">
                <a:ea typeface="Times New Roman" pitchFamily="18" charset="0"/>
                <a:cs typeface="Arial" pitchFamily="34" charset="0"/>
              </a:rPr>
              <a:t> </a:t>
            </a:r>
          </a:p>
          <a:p>
            <a:pPr lvl="0" algn="just" eaLnBrk="0" fontAlgn="base" hangingPunct="0">
              <a:spcBef>
                <a:spcPct val="0"/>
              </a:spcBef>
              <a:spcAft>
                <a:spcPct val="0"/>
              </a:spcAft>
            </a:pPr>
            <a:r>
              <a:rPr lang="ru-RU" sz="2200" b="1" i="1" dirty="0" smtClean="0">
                <a:ea typeface="Times New Roman" pitchFamily="18" charset="0"/>
                <a:cs typeface="Arial" pitchFamily="34" charset="0"/>
              </a:rPr>
              <a:t> </a:t>
            </a:r>
          </a:p>
          <a:p>
            <a:pPr lvl="0" eaLnBrk="0" fontAlgn="base" hangingPunct="0">
              <a:spcBef>
                <a:spcPct val="0"/>
              </a:spcBef>
              <a:spcAft>
                <a:spcPct val="0"/>
              </a:spcAft>
            </a:pPr>
            <a:r>
              <a:rPr lang="kk-KZ" sz="2400" b="1" i="1" dirty="0" smtClean="0"/>
              <a:t>Н. Ә. Назарбаев, «Болашаққа көзқарас: қоғамдық сананы жаңғырту»</a:t>
            </a:r>
            <a:endParaRPr lang="ru-RU" sz="2200" b="1" i="1" dirty="0" smtClean="0">
              <a:cs typeface="Arial" pitchFamily="34" charset="0"/>
            </a:endParaRPr>
          </a:p>
        </p:txBody>
      </p:sp>
    </p:spTree>
  </p:cSld>
  <p:clrMapOvr>
    <a:masterClrMapping/>
  </p:clrMapOvr>
  <p:transition spd="slow" advTm="10951">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251520" y="3286679"/>
            <a:ext cx="864096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b="0"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lang="kk-KZ" b="1" i="1" dirty="0" smtClean="0"/>
              <a:t> Жаһанданудың барлық заманауи тәуекелдері мен сын-қатерлерін ескере отырып, қазақстандықтардың рухани құндылықтарын жаңғыртуға бағытталған «Рухани жаңғыру» бағдарламасы Қазақстанның әлемдегі бәсекеге қабілеттілігін арттыруға, ұлттық бірегейлікті сақтауға, білімді кеңінен насихаттауға арналған, азаматтардың санасының ашықтығы. Бұл қасиеттер заманауи қазақстандықтың басты бағдары болуы керек.</a:t>
            </a:r>
            <a:endPar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endParaRPr>
          </a:p>
          <a:p>
            <a:pPr lvl="0" algn="just" eaLnBrk="0" fontAlgn="base" hangingPunct="0">
              <a:spcBef>
                <a:spcPct val="0"/>
              </a:spcBef>
              <a:spcAft>
                <a:spcPct val="0"/>
              </a:spcAft>
            </a:pP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lang="kk-KZ" b="1" i="1" dirty="0" smtClean="0"/>
              <a:t>Қоғамдық сананы жаңғырту бағдарламасы қоғамды шоғырландыруға, зиялы қауымды, жастарды, халықтың барлық қабаттарының өкілдерін Мемлекет басшысы жариялаған идеялардың айналасына біріктіруге мүмкіндік береді. Модернизацияның барлық бағыттарын іске асыру қоғамның қажеттіліктерін ескере отырып, ғылыми-сарапшылық қоғамдастықтың, азаматтық қоғам өкілдері мен жастардың белсенді араласуымен жүзеге асырылады.</a:t>
            </a:r>
            <a:endPar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sp>
        <p:nvSpPr>
          <p:cNvPr id="11267" name="AutoShape 3" descr="Рухани Жаңғыру» и шесть путей нашей модернизац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69" name="AutoShape 5" descr="Рухани Жаңғыру» и шесть путей нашей модернизац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1" name="AutoShape 7" descr="Рухани Жаңғыру» и шесть путей нашей модернизац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4" name="AutoShape 10" descr="Рухани жаңғыру елдің ұлттық-рухани тамырынан нәр алуы тиіс"/>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75" name="Picture 11" descr="C:\Users\User\Desktop\рухани жангару\c34e0e3bce7cd96213a315e4291dbfae-1000x_.jpeg"/>
          <p:cNvPicPr>
            <a:picLocks noChangeAspect="1" noChangeArrowheads="1"/>
          </p:cNvPicPr>
          <p:nvPr/>
        </p:nvPicPr>
        <p:blipFill>
          <a:blip r:embed="rId2" cstate="print"/>
          <a:srcRect/>
          <a:stretch>
            <a:fillRect/>
          </a:stretch>
        </p:blipFill>
        <p:spPr bwMode="auto">
          <a:xfrm>
            <a:off x="611560" y="0"/>
            <a:ext cx="8136904" cy="3501008"/>
          </a:xfrm>
          <a:prstGeom prst="rect">
            <a:avLst/>
          </a:prstGeom>
          <a:ln>
            <a:noFill/>
          </a:ln>
          <a:effectLst>
            <a:softEdge rad="112500"/>
          </a:effectLst>
        </p:spPr>
      </p:pic>
    </p:spTree>
  </p:cSld>
  <p:clrMapOvr>
    <a:masterClrMapping/>
  </p:clrMapOvr>
  <p:transition spd="slow" advTm="10951">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467544" y="4941168"/>
            <a:ext cx="828092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spcBef>
                <a:spcPct val="0"/>
              </a:spcBef>
              <a:spcAft>
                <a:spcPct val="0"/>
              </a:spcAft>
            </a:pPr>
            <a:r>
              <a:rPr lang="kk-KZ" sz="2000" b="1" i="1" dirty="0" smtClean="0"/>
              <a:t>«Рухани Жаңғыру» бағдарламасы аясында Көкшетау қаласының мемлекеттік архиві архив құжаттарын кеңінен насихаттау және жастар мен жасөспірімдер арасында туған жерге деген патриотизмді қалыптастыру бойынша жұмыстар жүргізуде.</a:t>
            </a:r>
            <a:endParaRPr kumimoji="0" lang="ru-RU" sz="2000" b="1" i="1"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2" descr="http://kokshetau-archive.akmo.gov.kz/sites/kokshetau-archive.akmo.gov.kz/uploads/news/2020/02/20_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548680"/>
            <a:ext cx="8352928" cy="424847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descr="efdf01c5ca17a605458c32d8aa42c004.png"/>
          <p:cNvPicPr>
            <a:picLocks noChangeAspect="1"/>
          </p:cNvPicPr>
          <p:nvPr/>
        </p:nvPicPr>
        <p:blipFill>
          <a:blip r:embed="rId3" cstate="print">
            <a:lum bright="-20000"/>
          </a:blip>
          <a:stretch>
            <a:fillRect/>
          </a:stretch>
        </p:blipFill>
        <p:spPr>
          <a:xfrm>
            <a:off x="467544" y="548680"/>
            <a:ext cx="2088232" cy="1260819"/>
          </a:xfrm>
          <a:prstGeom prst="rect">
            <a:avLst/>
          </a:prstGeom>
        </p:spPr>
      </p:pic>
    </p:spTree>
  </p:cSld>
  <p:clrMapOvr>
    <a:masterClrMapping/>
  </p:clrMapOvr>
  <p:transition spd="slow" advTm="10951">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zam\Desktop\Новая папка\03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786" y="357166"/>
            <a:ext cx="7920880" cy="525658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714348" y="5934670"/>
            <a:ext cx="8143932" cy="646331"/>
          </a:xfrm>
          <a:prstGeom prst="rect">
            <a:avLst/>
          </a:prstGeom>
        </p:spPr>
        <p:txBody>
          <a:bodyPr wrap="square">
            <a:spAutoFit/>
          </a:bodyPr>
          <a:lstStyle/>
          <a:p>
            <a:pPr algn="ctr"/>
            <a:r>
              <a:rPr lang="kk-KZ" b="1" i="1" dirty="0" smtClean="0"/>
              <a:t>Архив қызметкерлерімен деректі фотокөрмелер, сабақтар, дәрістер, экскурсиялар мен семинарлар ұйымдастырылуда.</a:t>
            </a:r>
            <a:endParaRPr lang="ru-RU" b="1" i="1" dirty="0"/>
          </a:p>
        </p:txBody>
      </p:sp>
    </p:spTree>
  </p:cSld>
  <p:clrMapOvr>
    <a:masterClrMapping/>
  </p:clrMapOvr>
  <p:transition spd="slow" advTm="10951">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User\Desktop\рухани жангару\58c00e57d4cdd0262e0ece45c0d10e8c_8369_27082020.jpg"/>
          <p:cNvPicPr>
            <a:picLocks noChangeAspect="1" noChangeArrowheads="1"/>
          </p:cNvPicPr>
          <p:nvPr/>
        </p:nvPicPr>
        <p:blipFill>
          <a:blip r:embed="rId2" cstate="print"/>
          <a:srcRect l="2778" t="4305" b="5292"/>
          <a:stretch>
            <a:fillRect/>
          </a:stretch>
        </p:blipFill>
        <p:spPr bwMode="auto">
          <a:xfrm>
            <a:off x="357158" y="571480"/>
            <a:ext cx="8391306" cy="5665832"/>
          </a:xfrm>
          <a:prstGeom prst="rect">
            <a:avLst/>
          </a:prstGeom>
          <a:ln>
            <a:noFill/>
          </a:ln>
          <a:effectLst>
            <a:softEdge rad="112500"/>
          </a:effectLst>
        </p:spPr>
      </p:pic>
    </p:spTree>
  </p:cSld>
  <p:clrMapOvr>
    <a:masterClrMapping/>
  </p:clrMapOvr>
  <p:transition spd="slow" advTm="10951">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zam\Desktop\Новая папка\12_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786" y="357166"/>
            <a:ext cx="7779744" cy="525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10951">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zam\Desktop\Новая папка\27_2.jpg"/>
          <p:cNvPicPr>
            <a:picLocks noChangeAspect="1" noChangeArrowheads="1"/>
          </p:cNvPicPr>
          <p:nvPr/>
        </p:nvPicPr>
        <p:blipFill>
          <a:blip r:embed="rId2" cstate="print">
            <a:lum bright="10000" contrast="30000"/>
            <a:extLst>
              <a:ext uri="{28A0092B-C50C-407E-A947-70E740481C1C}">
                <a14:useLocalDpi xmlns:a14="http://schemas.microsoft.com/office/drawing/2010/main" xmlns="" val="0"/>
              </a:ext>
            </a:extLst>
          </a:blip>
          <a:srcRect/>
          <a:stretch>
            <a:fillRect/>
          </a:stretch>
        </p:blipFill>
        <p:spPr bwMode="auto">
          <a:xfrm>
            <a:off x="683568" y="908720"/>
            <a:ext cx="7920880" cy="51845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10951">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565</TotalTime>
  <Words>218</Words>
  <Application>Microsoft Office PowerPoint</Application>
  <PresentationFormat>Экран (4:3)</PresentationFormat>
  <Paragraphs>33</Paragraphs>
  <Slides>24</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Апекс</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30</cp:revision>
  <dcterms:created xsi:type="dcterms:W3CDTF">2021-04-09T04:46:21Z</dcterms:created>
  <dcterms:modified xsi:type="dcterms:W3CDTF">2021-04-12T05:54:41Z</dcterms:modified>
</cp:coreProperties>
</file>